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4"/>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80"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4" r:id="rId71"/>
    <p:sldId id="336" r:id="rId72"/>
    <p:sldId id="354" r:id="rId73"/>
    <p:sldId id="355" r:id="rId74"/>
    <p:sldId id="333" r:id="rId75"/>
    <p:sldId id="335" r:id="rId76"/>
    <p:sldId id="337" r:id="rId77"/>
    <p:sldId id="338" r:id="rId78"/>
    <p:sldId id="339" r:id="rId79"/>
    <p:sldId id="340" r:id="rId80"/>
    <p:sldId id="341" r:id="rId81"/>
    <p:sldId id="342" r:id="rId82"/>
    <p:sldId id="343" r:id="rId83"/>
    <p:sldId id="344" r:id="rId84"/>
    <p:sldId id="345" r:id="rId85"/>
    <p:sldId id="346" r:id="rId86"/>
    <p:sldId id="347" r:id="rId87"/>
    <p:sldId id="353" r:id="rId88"/>
    <p:sldId id="348" r:id="rId89"/>
    <p:sldId id="349" r:id="rId90"/>
    <p:sldId id="350" r:id="rId91"/>
    <p:sldId id="351" r:id="rId92"/>
    <p:sldId id="352" r:id="rId93"/>
  </p:sldIdLst>
  <p:sldSz cx="9144000" cy="5143500" type="screen16x9"/>
  <p:notesSz cx="6858000" cy="9144000"/>
  <p:embeddedFontLst>
    <p:embeddedFont>
      <p:font typeface="Georgia" panose="02040502050405020303" pitchFamily="18" charset="0"/>
      <p:regular r:id="rId95"/>
      <p:bold r:id="rId96"/>
      <p:italic r:id="rId97"/>
      <p:boldItalic r:id="rId98"/>
    </p:embeddedFont>
    <p:embeddedFont>
      <p:font typeface="Roboto" panose="020B0604020202020204" charset="0"/>
      <p:regular r:id="rId99"/>
      <p:bold r:id="rId100"/>
      <p:italic r:id="rId101"/>
      <p:boldItalic r:id="rId10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BD5304-4167-499E-ACCD-69D592953A6E}">
  <a:tblStyle styleId="{4CBD5304-4167-499E-ACCD-69D592953A6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68657" autoAdjust="0"/>
  </p:normalViewPr>
  <p:slideViewPr>
    <p:cSldViewPr snapToGrid="0">
      <p:cViewPr varScale="1">
        <p:scale>
          <a:sx n="78" d="100"/>
          <a:sy n="78" d="100"/>
        </p:scale>
        <p:origin x="156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6.fntdata"/><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3.fntdata"/><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Protected_grou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theverge.com/2018/1/12/16882408/google-racist-gorillas-photo-recognition-algorithm-ai"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bu.edu/today/2016/sexist-computer/" TargetMode="External"/><Relationship Id="rId2" Type="http://schemas.openxmlformats.org/officeDocument/2006/relationships/slide" Target="../slides/slide63.xml"/><Relationship Id="rId1" Type="http://schemas.openxmlformats.org/officeDocument/2006/relationships/notesMaster" Target="../notesMasters/notesMaster1.xml"/><Relationship Id="rId5" Type="http://schemas.openxmlformats.org/officeDocument/2006/relationships/hyperlink" Target="https://www.technologyreview.com/s/602025/how-vector-space-mathematics-reveals-the-hidden-sexism-in-language/" TargetMode="External"/><Relationship Id="rId4" Type="http://schemas.openxmlformats.org/officeDocument/2006/relationships/hyperlink" Target="http://www.sciencemag.org/news/2018/04/artificial-intelligence-reveals-how-us-stereotypes-about-women-and-minorities-have"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machinelearningmastery.com/how-to-handle-missing-values-in-machine-learning-data-with-weka/"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arxiv.org/pdf/1707.09457.pdf"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theguardian.com/technology/2018/feb/02/how-youtubes-algorithm-distorts-truth"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teamopendata.org/t/the-trouble-with-bias-kate-crawford-nips-2017/200"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www.ted.com/talks/joy_buolamwini_how_i_m_fighting_bias_in_algorithms#t-106117" TargetMode="External"/><Relationship Id="rId2" Type="http://schemas.openxmlformats.org/officeDocument/2006/relationships/slide" Target="../slides/slide88.xml"/><Relationship Id="rId1" Type="http://schemas.openxmlformats.org/officeDocument/2006/relationships/notesMaster" Target="../notesMasters/notesMaster1.xml"/><Relationship Id="rId4" Type="http://schemas.openxmlformats.org/officeDocument/2006/relationships/hyperlink" Target="https://medium.com/mit-media-lab/the-algorithmic-justice-league-3cc4131c5148" TargetMode="Externa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arxiv.org/pdf/1707.09457.pdf" TargetMode="External"/><Relationship Id="rId7" Type="http://schemas.openxmlformats.org/officeDocument/2006/relationships/hyperlink" Target="https://arxiv.org/pdf/1412.3756.pdf" TargetMode="External"/><Relationship Id="rId2" Type="http://schemas.openxmlformats.org/officeDocument/2006/relationships/slide" Target="../slides/slide89.xml"/><Relationship Id="rId1" Type="http://schemas.openxmlformats.org/officeDocument/2006/relationships/notesMaster" Target="../notesMasters/notesMaster1.xml"/><Relationship Id="rId6" Type="http://schemas.openxmlformats.org/officeDocument/2006/relationships/hyperlink" Target="https://link.springer.com/content/pdf/10.1007/978-3-642-33486-3_3.pdf" TargetMode="External"/><Relationship Id="rId5" Type="http://schemas.openxmlformats.org/officeDocument/2006/relationships/hyperlink" Target="https://dataspace.princeton.edu/jspui/bitstream/88435/dsp01vq27zn422/1/Hardt_princeton_0181D_10071.pdf" TargetMode="External"/><Relationship Id="rId4" Type="http://schemas.openxmlformats.org/officeDocument/2006/relationships/hyperlink" Target="http://proceedings.mlr.press/v28/zemel13.html" TargetMode="Externa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events.technologyreview.com/video/watch/timnit-gebru-ai-limits-algorithms-fail/" TargetMode="External"/><Relationship Id="rId2" Type="http://schemas.openxmlformats.org/officeDocument/2006/relationships/slide" Target="../slides/slide90.xml"/><Relationship Id="rId1" Type="http://schemas.openxmlformats.org/officeDocument/2006/relationships/notesMaster" Target="../notesMasters/notesMaster1.xml"/><Relationship Id="rId4" Type="http://schemas.openxmlformats.org/officeDocument/2006/relationships/hyperlink" Target="https://www.youtube.com/watch?time_continue=2793&amp;v=fMym_BKWQzk"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https://www.heliocampus.com/</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Set of logical steps run by a computer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dirty="0">
                <a:solidFill>
                  <a:schemeClr val="hlink"/>
                </a:solidFill>
                <a:hlinkClick r:id="rId3"/>
              </a:rPr>
              <a:t>https://en.wikipedia.org/wiki/Protected_group</a:t>
            </a:r>
            <a:endParaRPr dirty="0"/>
          </a:p>
          <a:p>
            <a:pPr marL="0" lvl="0" indent="0">
              <a:spcBef>
                <a:spcPts val="0"/>
              </a:spcBef>
              <a:spcAft>
                <a:spcPts val="0"/>
              </a:spcAft>
              <a:buNone/>
            </a:pPr>
            <a:endParaRPr dirty="0"/>
          </a:p>
          <a:p>
            <a:pPr marL="0" lvl="0" indent="0">
              <a:spcBef>
                <a:spcPts val="0"/>
              </a:spcBef>
              <a:spcAft>
                <a:spcPts val="0"/>
              </a:spcAft>
              <a:buNone/>
            </a:pPr>
            <a:r>
              <a:rPr lang="en" dirty="0"/>
              <a:t>Various laws to protect </a:t>
            </a:r>
            <a:r>
              <a:rPr lang="en-US" dirty="0"/>
              <a:t>people</a:t>
            </a:r>
            <a:r>
              <a:rPr lang="en" dirty="0"/>
              <a:t> from discriminati</a:t>
            </a:r>
            <a:r>
              <a:rPr lang="en-US" dirty="0"/>
              <a:t>on based on status in these categories</a:t>
            </a:r>
            <a:endParaRPr dirty="0"/>
          </a:p>
          <a:p>
            <a:pPr marL="0" lvl="0" indent="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solidFill>
                  <a:schemeClr val="dk1"/>
                </a:solidFill>
              </a:rPr>
              <a:t>Credit </a:t>
            </a:r>
            <a:r>
              <a:rPr lang="en-US" dirty="0">
                <a:solidFill>
                  <a:schemeClr val="dk1"/>
                </a:solidFill>
              </a:rPr>
              <a:t>report</a:t>
            </a:r>
            <a:r>
              <a:rPr lang="en" dirty="0">
                <a:solidFill>
                  <a:schemeClr val="dk1"/>
                </a:solidFill>
              </a:rPr>
              <a:t> can be contested/</a:t>
            </a:r>
            <a:r>
              <a:rPr lang="en-US" dirty="0">
                <a:solidFill>
                  <a:schemeClr val="dk1"/>
                </a:solidFill>
              </a:rPr>
              <a:t>corrected</a:t>
            </a:r>
            <a:endParaRPr dirty="0">
              <a:solidFill>
                <a:schemeClr val="dk1"/>
              </a:solidFill>
            </a:endParaRPr>
          </a:p>
          <a:p>
            <a:pPr marL="0" lvl="0" indent="0"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Who knows what fields they use… throwing examples out there from social media &amp; devices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Home square ft vs home price</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Computer will adjust slope and intercept to reduce </a:t>
            </a:r>
            <a:r>
              <a:rPr lang="en-US" dirty="0"/>
              <a:t>error – explain error</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Now we have our linear model of this data</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New input - new home on the market w/square feet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New predicted output - home price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Consider how this could be problematic – distribution of device ownership, impact of power outages on ability to tweet, etc.</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1" name="Shape 3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Decision Tree classifier – classes can be likely to repay loan and not likely to repay loan, for instance.</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Supervised learning</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2" name="Shape 4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Model to separate classes (here in 2 dimensions)</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7" name="Shape 4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New data point, classifier puts it in “likely to repay” group</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3" name="Shape 5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3" name="Shape 5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Now modeling distribution of points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9" name="Shape 6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Same new data point, classifier puts it in “not likely to repay” group</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6" name="Shape 6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7" name="Shape 7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Shape 7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4" name="Shape 7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Hundreds of thousands of camera trap images, </a:t>
            </a:r>
            <a:r>
              <a:rPr lang="en-US" dirty="0"/>
              <a:t>scientists</a:t>
            </a:r>
            <a:r>
              <a:rPr lang="en" dirty="0"/>
              <a:t> can’t go through them all manually, </a:t>
            </a:r>
            <a:r>
              <a:rPr lang="en-US" dirty="0"/>
              <a:t>used to crowdsource, now algorithm</a:t>
            </a:r>
            <a:r>
              <a:rPr lang="en" dirty="0"/>
              <a:t> identifies which ones contain animals (</a:t>
            </a:r>
            <a:r>
              <a:rPr lang="en-US" dirty="0"/>
              <a:t>or even which animals are likely pictured)</a:t>
            </a:r>
          </a:p>
          <a:p>
            <a:pPr marL="0" lvl="0" indent="0" rtl="0">
              <a:spcBef>
                <a:spcPts val="0"/>
              </a:spcBef>
              <a:spcAft>
                <a:spcPts val="0"/>
              </a:spcAft>
              <a:buNone/>
            </a:pPr>
            <a:endParaRPr lang="en-US" dirty="0"/>
          </a:p>
          <a:p>
            <a:pPr marL="0" lvl="0" indent="0" rtl="0">
              <a:spcBef>
                <a:spcPts val="0"/>
              </a:spcBef>
              <a:spcAft>
                <a:spcPts val="0"/>
              </a:spcAft>
              <a:buNone/>
            </a:pPr>
            <a:r>
              <a:rPr lang="en" sz="1100" dirty="0">
                <a:solidFill>
                  <a:srgbClr val="000000"/>
                </a:solidFill>
              </a:rPr>
              <a:t>https://www.newscientist.com/article/2127541-deep-learning-tells-giraffes-from-gazelles-in-the-serengeti/</a:t>
            </a:r>
          </a:p>
          <a:p>
            <a:pPr marL="0" lvl="0" indent="0"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1" name="Shape 7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When to bring in c</a:t>
            </a:r>
            <a:r>
              <a:rPr lang="en" dirty="0"/>
              <a:t>ommunity gang task force – </a:t>
            </a:r>
            <a:r>
              <a:rPr lang="en-US" dirty="0"/>
              <a:t>what fields might be used? How might this be problematic?</a:t>
            </a:r>
          </a:p>
          <a:p>
            <a:pPr marL="0" lvl="0" indent="0">
              <a:spcBef>
                <a:spcPts val="0"/>
              </a:spcBef>
              <a:spcAft>
                <a:spcPts val="0"/>
              </a:spcAft>
              <a:buNone/>
            </a:pPr>
            <a:endParaRPr lang="en-US" dirty="0"/>
          </a:p>
          <a:p>
            <a:pPr marL="0" lvl="0" indent="0">
              <a:spcBef>
                <a:spcPts val="0"/>
              </a:spcBef>
              <a:spcAft>
                <a:spcPts val="0"/>
              </a:spcAft>
              <a:buNone/>
            </a:pPr>
            <a:r>
              <a:rPr lang="en" sz="1100" dirty="0">
                <a:solidFill>
                  <a:srgbClr val="000000"/>
                </a:solidFill>
              </a:rPr>
              <a:t>http://www.sciencemag.org/news/2018/02/artificial-intelligence-could-identify-gang-crimes-and-ignite-ethical-firestorm</a:t>
            </a:r>
          </a:p>
          <a:p>
            <a:pPr marL="0" lvl="0" indent="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8" name="Shape 7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7" name="Shape 7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How do we find groups of “similar” items?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Shape 8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4" name="Shape 8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3 clusters – maybe segmenting customers</a:t>
            </a: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Shape 8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4" name="Shape 8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Shape 9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1" name="Shape 9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Same data, 5 clusters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t>These are the questions that inspired me to write this talk</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Shape 9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3" name="Shape 9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Shape 9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0" name="Shape 9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New parent cluster</a:t>
            </a:r>
          </a:p>
          <a:p>
            <a:pPr marL="0" lvl="0" indent="0">
              <a:spcBef>
                <a:spcPts val="0"/>
              </a:spcBef>
              <a:spcAft>
                <a:spcPts val="0"/>
              </a:spcAft>
              <a:buNone/>
            </a:pPr>
            <a:endParaRPr lang="en-US" dirty="0"/>
          </a:p>
          <a:p>
            <a:pPr marL="0" lvl="0" indent="0">
              <a:spcBef>
                <a:spcPts val="0"/>
              </a:spcBef>
              <a:spcAft>
                <a:spcPts val="0"/>
              </a:spcAft>
              <a:buNone/>
            </a:pPr>
            <a:r>
              <a:rPr lang="en" sz="1100" dirty="0">
                <a:solidFill>
                  <a:srgbClr val="000000"/>
                </a:solidFill>
              </a:rPr>
              <a:t>http://cucis.ece.northwestern.edu/projects/Social/</a:t>
            </a: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7" name="Shape 9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Might data collection from existing policing patterns bias this model?</a:t>
            </a:r>
          </a:p>
          <a:p>
            <a:pPr marL="0" lvl="0" indent="0" rtl="0">
              <a:spcBef>
                <a:spcPts val="0"/>
              </a:spcBef>
              <a:spcAft>
                <a:spcPts val="0"/>
              </a:spcAft>
              <a:buNone/>
            </a:pPr>
            <a:endParaRPr lang="en" dirty="0"/>
          </a:p>
          <a:p>
            <a:pPr marL="0" lvl="0" indent="0" rtl="0">
              <a:spcBef>
                <a:spcPts val="0"/>
              </a:spcBef>
              <a:spcAft>
                <a:spcPts val="0"/>
              </a:spcAft>
              <a:buNone/>
            </a:pPr>
            <a:r>
              <a:rPr lang="en" sz="1100" dirty="0">
                <a:solidFill>
                  <a:srgbClr val="000000"/>
                </a:solidFill>
              </a:rPr>
              <a:t>https://www.cs.umb.edu/~csyu/YU_resume%202016_01_08_files/yuPAKDD2014.pdf</a:t>
            </a:r>
          </a:p>
          <a:p>
            <a:pPr marL="0" lvl="0" indent="0" rtl="0">
              <a:spcBef>
                <a:spcPts val="0"/>
              </a:spcBef>
              <a:spcAft>
                <a:spcPts val="0"/>
              </a:spcAft>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Shape 10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3" name="Shape 10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Some other types of machine learning algorithms</a:t>
            </a: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Shape 10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8" name="Shape 10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Can you call it stereotyping if there are 50 input variables? Definition is “simplified” view.</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Shape 10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6" name="Shape 10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Example of how each of these is developed</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Shape 10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1" name="Shape 10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br>
              <a:rPr lang="en" sz="1000" dirty="0"/>
            </a:br>
            <a:r>
              <a:rPr lang="en" sz="1000" dirty="0"/>
              <a:t>***Humans are making decisions at every step***</a:t>
            </a:r>
            <a:endParaRPr sz="1000" dirty="0"/>
          </a:p>
          <a:p>
            <a:pPr marL="0" lvl="0" indent="0">
              <a:spcBef>
                <a:spcPts val="0"/>
              </a:spcBef>
              <a:spcAft>
                <a:spcPts val="0"/>
              </a:spcAft>
              <a:buNone/>
            </a:pPr>
            <a:endParaRPr sz="1000" dirty="0">
              <a:solidFill>
                <a:srgbClr val="14171A"/>
              </a:solidFill>
              <a:highlight>
                <a:srgbClr val="FFFFFF"/>
              </a:highlight>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Shape 10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7" name="Shape 10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Shape 10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2" name="Shape 10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Shape 10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7" name="Shape 10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B</a:t>
            </a:r>
            <a:r>
              <a:rPr lang="en" dirty="0"/>
              <a:t>lamed a glitch in the in-car computer system where data was entered</a:t>
            </a:r>
            <a:endParaRPr dirty="0"/>
          </a:p>
          <a:p>
            <a:pPr marL="0" lvl="0" indent="0" rtl="0">
              <a:spcBef>
                <a:spcPts val="0"/>
              </a:spcBef>
              <a:spcAft>
                <a:spcPts val="0"/>
              </a:spcAft>
              <a:buClr>
                <a:schemeClr val="dk1"/>
              </a:buClr>
              <a:buSzPts val="1100"/>
              <a:buFont typeface="Arial"/>
              <a:buNone/>
            </a:pPr>
            <a:r>
              <a:rPr lang="en" dirty="0"/>
              <a:t>http://www.kxan.com/news/local/austin/hearing-focuses-on-dps-troopers-wrongly-recording-drivers-race/994992819</a:t>
            </a:r>
            <a:br>
              <a:rPr lang="en" dirty="0"/>
            </a:b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Shape 10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3" name="Shape 10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https://www.cnn.com/2015/04/14/us/georgia-atlanta-public-schools-cheating-scandal-verdicts/index.html</a:t>
            </a:r>
          </a:p>
          <a:p>
            <a:pPr marL="0" lvl="0" indent="0" rtl="0">
              <a:spcBef>
                <a:spcPts val="0"/>
              </a:spcBef>
              <a:spcAft>
                <a:spcPts val="0"/>
              </a:spcAft>
              <a:buNone/>
            </a:pPr>
            <a:endParaRPr lang="en-US" dirty="0"/>
          </a:p>
          <a:p>
            <a:pPr marL="0" lvl="0" indent="0" rtl="0">
              <a:spcBef>
                <a:spcPts val="0"/>
              </a:spcBef>
              <a:spcAft>
                <a:spcPts val="0"/>
              </a:spcAft>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Shape 10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0" name="Shape 10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Google Photos labeled this person’s friends as gorillas.</a:t>
            </a:r>
            <a:endParaRPr lang="en" dirty="0"/>
          </a:p>
          <a:p>
            <a:pPr marL="0" lvl="0" indent="0" rtl="0">
              <a:spcBef>
                <a:spcPts val="0"/>
              </a:spcBef>
              <a:spcAft>
                <a:spcPts val="0"/>
              </a:spcAft>
              <a:buNone/>
            </a:pPr>
            <a:r>
              <a:rPr lang="en" dirty="0"/>
              <a:t>most likely, training data didn’t contain enough </a:t>
            </a:r>
            <a:r>
              <a:rPr lang="en-US" dirty="0"/>
              <a:t>examples of African American faces</a:t>
            </a:r>
            <a:r>
              <a:rPr lang="en" dirty="0"/>
              <a:t> (</a:t>
            </a:r>
            <a:r>
              <a:rPr lang="en-US" dirty="0"/>
              <a:t>or, as Ines added, maybe the model doesn’t actually work well at all)</a:t>
            </a:r>
            <a:endParaRPr lang="en" dirty="0"/>
          </a:p>
          <a:p>
            <a:pPr marL="0" lvl="0" indent="0" rtl="0">
              <a:spcBef>
                <a:spcPts val="0"/>
              </a:spcBef>
              <a:spcAft>
                <a:spcPts val="0"/>
              </a:spcAft>
              <a:buNone/>
            </a:pPr>
            <a:r>
              <a:rPr lang="en" u="sng" dirty="0">
                <a:solidFill>
                  <a:schemeClr val="hlink"/>
                </a:solidFill>
                <a:hlinkClick r:id="rId3"/>
              </a:rPr>
              <a:t>https://www.theverge.com/2018/1/12/16882408/google-racist-gorillas-photo-recognition-algorithm-ai</a:t>
            </a:r>
            <a:endParaRPr dirty="0"/>
          </a:p>
          <a:p>
            <a:pPr marL="0" lvl="0" indent="0" rtl="0">
              <a:spcBef>
                <a:spcPts val="0"/>
              </a:spcBef>
              <a:spcAft>
                <a:spcPts val="0"/>
              </a:spcAft>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Shape 10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0" name="Shape 10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They “</a:t>
            </a:r>
            <a:r>
              <a:rPr lang="en-US" dirty="0"/>
              <a:t>solved” by </a:t>
            </a:r>
            <a:r>
              <a:rPr lang="en" dirty="0"/>
              <a:t>remov</a:t>
            </a:r>
            <a:r>
              <a:rPr lang="en-US" dirty="0" err="1"/>
              <a:t>ing</a:t>
            </a:r>
            <a:r>
              <a:rPr lang="en-US" dirty="0"/>
              <a:t> </a:t>
            </a:r>
            <a:r>
              <a:rPr lang="en" dirty="0"/>
              <a:t>the gorilla label (</a:t>
            </a:r>
            <a:r>
              <a:rPr lang="en-US" dirty="0"/>
              <a:t>so now nothing can be labeled as a gorilla)</a:t>
            </a:r>
            <a:r>
              <a:rPr lang="en" dirty="0"/>
              <a:t> instead of fixing their dataset and training so it </a:t>
            </a:r>
            <a:r>
              <a:rPr lang="en-US" dirty="0"/>
              <a:t>didn’t label people as animals</a:t>
            </a: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Shape 10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6" name="Shape 10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3"/>
              </a:rPr>
              <a:t>https://www.bu.edu/today/2016/sexist-computer/</a:t>
            </a:r>
            <a:endParaRPr/>
          </a:p>
          <a:p>
            <a:pPr marL="0" lvl="0" indent="0">
              <a:spcBef>
                <a:spcPts val="0"/>
              </a:spcBef>
              <a:spcAft>
                <a:spcPts val="0"/>
              </a:spcAft>
              <a:buNone/>
            </a:pPr>
            <a:endParaRPr/>
          </a:p>
          <a:p>
            <a:pPr marL="0" lvl="0" indent="0">
              <a:spcBef>
                <a:spcPts val="0"/>
              </a:spcBef>
              <a:spcAft>
                <a:spcPts val="0"/>
              </a:spcAft>
              <a:buNone/>
            </a:pPr>
            <a:r>
              <a:rPr lang="en"/>
              <a:t>The word embeddings based on text over time were actually used to track the changes in how people were commonly stereotyped, by decade</a:t>
            </a:r>
            <a:endParaRPr/>
          </a:p>
          <a:p>
            <a:pPr marL="0" lvl="0" indent="0">
              <a:spcBef>
                <a:spcPts val="0"/>
              </a:spcBef>
              <a:spcAft>
                <a:spcPts val="0"/>
              </a:spcAft>
              <a:buNone/>
            </a:pPr>
            <a:r>
              <a:rPr lang="en" u="sng">
                <a:solidFill>
                  <a:schemeClr val="hlink"/>
                </a:solidFill>
                <a:hlinkClick r:id="rId4"/>
              </a:rPr>
              <a:t>http://www.sciencemag.org/news/2018/04/artificial-intelligence-reveals-how-us-stereotypes-about-women-and-minorities-have</a:t>
            </a:r>
            <a:endParaRPr/>
          </a:p>
          <a:p>
            <a:pPr marL="0" lvl="0" indent="0">
              <a:spcBef>
                <a:spcPts val="0"/>
              </a:spcBef>
              <a:spcAft>
                <a:spcPts val="0"/>
              </a:spcAft>
              <a:buNone/>
            </a:pPr>
            <a:endParaRPr/>
          </a:p>
          <a:p>
            <a:pPr marL="0" lvl="0" indent="0">
              <a:spcBef>
                <a:spcPts val="0"/>
              </a:spcBef>
              <a:spcAft>
                <a:spcPts val="0"/>
              </a:spcAft>
              <a:buNone/>
            </a:pPr>
            <a:r>
              <a:rPr lang="en" u="sng">
                <a:solidFill>
                  <a:schemeClr val="hlink"/>
                </a:solidFill>
                <a:hlinkClick r:id="rId5"/>
              </a:rPr>
              <a:t>https://www.technologyreview.com/s/602025/how-vector-space-mathematics-reveals-the-hidden-sexism-in-language/</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Shape 10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3" name="Shape 10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Vast majority of dataset represents “majority” class - Fraud detection – </a:t>
            </a:r>
            <a:r>
              <a:rPr lang="en-US" dirty="0"/>
              <a:t>millions of good transactions, few fraudulent</a:t>
            </a:r>
            <a:endParaRPr dirty="0"/>
          </a:p>
          <a:p>
            <a:pPr marL="0" lvl="0" indent="0">
              <a:spcBef>
                <a:spcPts val="0"/>
              </a:spcBef>
              <a:spcAft>
                <a:spcPts val="0"/>
              </a:spcAft>
              <a:buNone/>
            </a:pPr>
            <a:endParaRPr dirty="0"/>
          </a:p>
          <a:p>
            <a:pPr marL="0" lvl="0" indent="0">
              <a:spcBef>
                <a:spcPts val="0"/>
              </a:spcBef>
              <a:spcAft>
                <a:spcPts val="0"/>
              </a:spcAft>
              <a:buClr>
                <a:schemeClr val="dk1"/>
              </a:buClr>
              <a:buSzPts val="1100"/>
              <a:buFont typeface="Arial"/>
              <a:buNone/>
            </a:pPr>
            <a:r>
              <a:rPr lang="en-US" dirty="0"/>
              <a:t>Label everything as not fraudulent, can have a high accuracy, but doesn’t find the fraud</a:t>
            </a:r>
            <a:endParaRPr dirty="0"/>
          </a:p>
          <a:p>
            <a:pPr marL="0" lvl="0" indent="0">
              <a:spcBef>
                <a:spcPts val="0"/>
              </a:spcBef>
              <a:spcAft>
                <a:spcPts val="0"/>
              </a:spcAft>
              <a:buNone/>
            </a:pPr>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Shape 1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9" name="Shape 1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Explain each part of the grid (green classified correctly)</a:t>
            </a:r>
            <a:endParaRP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Shape 1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6" name="Shape 1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is the cost of each of these errors? All 10 people with cancer were labeled as not likely to have cancer.</a:t>
            </a:r>
            <a:br>
              <a:rPr lang="en"/>
            </a:br>
            <a:br>
              <a:rPr lang="en"/>
            </a:br>
            <a:r>
              <a:rPr lang="en"/>
              <a:t>https://en.wikipedia.org/wiki/Confusion_matrix</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Shape 1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3" name="Shape 1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Same 10 people with cancer and 990 people without, but different model. 5 </a:t>
            </a:r>
            <a:r>
              <a:rPr lang="en-US" dirty="0"/>
              <a:t>cancers identified, 90 w/o cancers false positives. </a:t>
            </a:r>
            <a:r>
              <a:rPr lang="en" dirty="0"/>
              <a:t>What is the cost of each of these errors?</a:t>
            </a:r>
            <a:br>
              <a:rPr lang="en" dirty="0"/>
            </a:br>
            <a:br>
              <a:rPr lang="en" dirty="0"/>
            </a:br>
            <a:r>
              <a:rPr lang="en" dirty="0"/>
              <a:t>https://en.wikipedia.org/wiki/Confusion_matrix</a:t>
            </a:r>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Shape 1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0" name="Shape 1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dirty="0">
                <a:solidFill>
                  <a:schemeClr val="hlink"/>
                </a:solidFill>
                <a:hlinkClick r:id="rId3"/>
              </a:rPr>
              <a:t>https://machinelearningmastery.com/how-to-handle-missing-values-in-machine-learning-data-with-weka/</a:t>
            </a:r>
            <a:endParaRPr dirty="0"/>
          </a:p>
          <a:p>
            <a:pPr marL="0" lvl="0" indent="0" rtl="0">
              <a:spcBef>
                <a:spcPts val="0"/>
              </a:spcBef>
              <a:spcAft>
                <a:spcPts val="0"/>
              </a:spcAft>
              <a:buNone/>
            </a:pPr>
            <a:r>
              <a:rPr lang="en" dirty="0"/>
              <a:t>A NULL could be meaningful… if you drop everyone with a NULL in a certain column, you could be dropping a whole minority group - be sure you examine data</a:t>
            </a:r>
          </a:p>
          <a:p>
            <a:pPr marL="0" lvl="0" indent="0" rtl="0">
              <a:spcBef>
                <a:spcPts val="0"/>
              </a:spcBef>
              <a:spcAft>
                <a:spcPts val="0"/>
              </a:spcAft>
              <a:buNone/>
            </a:pPr>
            <a:endParaRPr lang="en" dirty="0"/>
          </a:p>
          <a:p>
            <a:pPr marL="0" lvl="0" indent="0" rtl="0">
              <a:spcBef>
                <a:spcPts val="0"/>
              </a:spcBef>
              <a:spcAft>
                <a:spcPts val="0"/>
              </a:spcAft>
              <a:buNone/>
            </a:pPr>
            <a:r>
              <a:rPr lang="en-US" dirty="0"/>
              <a:t>C</a:t>
            </a:r>
            <a:r>
              <a:rPr lang="en" dirty="0"/>
              <a:t>ould impute </a:t>
            </a:r>
            <a:r>
              <a:rPr lang="en-US" dirty="0"/>
              <a:t>values, insert average, </a:t>
            </a:r>
            <a:r>
              <a:rPr lang="en-US" dirty="0" err="1"/>
              <a:t>etc</a:t>
            </a:r>
            <a:r>
              <a:rPr lang="en-US" dirty="0"/>
              <a:t>, may be inserting bias of rest of dataset – just be aware of possible impact of your modifications during processing</a:t>
            </a:r>
            <a:endParaRP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Shape 1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6" name="Shape 1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Framework came out of this: Reducing Bias Amplification – </a:t>
            </a:r>
            <a:r>
              <a:rPr lang="en-US" dirty="0"/>
              <a:t>Vicente Ordonez (panelist)</a:t>
            </a:r>
            <a:br>
              <a:rPr lang="en" dirty="0"/>
            </a:br>
            <a:r>
              <a:rPr lang="en" u="sng" dirty="0">
                <a:solidFill>
                  <a:schemeClr val="hlink"/>
                </a:solidFill>
                <a:hlinkClick r:id="rId3"/>
              </a:rPr>
              <a:t>https://arxiv.org/pdf/1707.09457.pdf</a:t>
            </a:r>
            <a:endParaRPr lang="en" u="sng" dirty="0">
              <a:solidFill>
                <a:schemeClr val="hlink"/>
              </a:solidFill>
            </a:endParaRPr>
          </a:p>
          <a:p>
            <a:pPr marL="0" lvl="0" indent="0">
              <a:spcBef>
                <a:spcPts val="0"/>
              </a:spcBef>
              <a:spcAft>
                <a:spcPts val="0"/>
              </a:spcAft>
              <a:buNone/>
            </a:pPr>
            <a:endParaRPr dirty="0"/>
          </a:p>
          <a:p>
            <a:pPr marL="0" lvl="0" indent="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Which brings us to the central question of this talk...</a:t>
            </a:r>
            <a:endParaRP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Shape 1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8" name="Shape 1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https://www.nytimes.com/2018/03/10/opinion/sunday/youtube-politics-radical.html</a:t>
            </a:r>
          </a:p>
          <a:p>
            <a:pPr marL="0" lvl="0" indent="0">
              <a:spcBef>
                <a:spcPts val="0"/>
              </a:spcBef>
              <a:spcAft>
                <a:spcPts val="0"/>
              </a:spcAft>
              <a:buNone/>
            </a:pPr>
            <a:endParaRPr lang="en-US" dirty="0"/>
          </a:p>
          <a:p>
            <a:pPr marL="0" lvl="0" indent="0">
              <a:spcBef>
                <a:spcPts val="0"/>
              </a:spcBef>
              <a:spcAft>
                <a:spcPts val="0"/>
              </a:spcAft>
              <a:buNone/>
            </a:pPr>
            <a:r>
              <a:rPr lang="en-US" dirty="0"/>
              <a:t>YouTube’s algorithm deciding what to display to viewers amplifies conspiracy theories/ fake news:</a:t>
            </a:r>
          </a:p>
          <a:p>
            <a:pPr marL="0" lvl="0" indent="0">
              <a:spcBef>
                <a:spcPts val="0"/>
              </a:spcBef>
              <a:spcAft>
                <a:spcPts val="0"/>
              </a:spcAft>
              <a:buNone/>
            </a:pPr>
            <a:r>
              <a:rPr lang="en-US" u="sng" dirty="0">
                <a:solidFill>
                  <a:schemeClr val="hlink"/>
                </a:solidFill>
                <a:hlinkClick r:id="rId3"/>
              </a:rPr>
              <a:t>https://www.theguardian.com/technology/2018/feb/02/how-youtubes-algorithm-distorts-truth</a:t>
            </a:r>
            <a:endParaRPr lang="en-US" dirty="0"/>
          </a:p>
          <a:p>
            <a:pPr marL="0" lvl="0" indent="0">
              <a:spcBef>
                <a:spcPts val="0"/>
              </a:spcBef>
              <a:spcAft>
                <a:spcPts val="0"/>
              </a:spcAft>
              <a:buNone/>
            </a:pPr>
            <a:endParaRPr lang="en-US" dirty="0"/>
          </a:p>
          <a:p>
            <a:pPr marL="0" lvl="0" indent="0">
              <a:spcBef>
                <a:spcPts val="0"/>
              </a:spcBef>
              <a:spcAft>
                <a:spcPts val="0"/>
              </a:spcAft>
              <a:buNone/>
            </a:pPr>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Shape 1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2" name="Shape 1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Unintended consequences</a:t>
            </a:r>
            <a:endParaRPr lang="en" dirty="0"/>
          </a:p>
          <a:p>
            <a:pPr marL="0" lvl="0" indent="0">
              <a:spcBef>
                <a:spcPts val="0"/>
              </a:spcBef>
              <a:spcAft>
                <a:spcPts val="0"/>
              </a:spcAft>
              <a:buNone/>
            </a:pPr>
            <a:r>
              <a:rPr lang="en" dirty="0"/>
              <a:t>https://www.theguardian.com/technology/2018/mar/04/robots-screen-candidates-for-jobs-artificial-intelligence?CMP=twt_gu</a:t>
            </a:r>
            <a:endParaRPr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Shape 1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2" name="Shape 1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audience participation……</a:t>
            </a:r>
          </a:p>
          <a:p>
            <a:pPr marL="0" lvl="0" indent="0">
              <a:spcBef>
                <a:spcPts val="0"/>
              </a:spcBef>
              <a:spcAft>
                <a:spcPts val="0"/>
              </a:spcAft>
              <a:buNone/>
            </a:pPr>
            <a:r>
              <a:rPr lang="en-US" dirty="0"/>
              <a:t>-700 criminal photos from criminal database – IDs (not mugshots)</a:t>
            </a:r>
          </a:p>
          <a:p>
            <a:pPr marL="0" lvl="0" indent="0">
              <a:spcBef>
                <a:spcPts val="0"/>
              </a:spcBef>
              <a:spcAft>
                <a:spcPts val="0"/>
              </a:spcAft>
              <a:buNone/>
            </a:pPr>
            <a:r>
              <a:rPr lang="en-US" dirty="0"/>
              <a:t>-1100 non-criminal photos from various sources</a:t>
            </a:r>
          </a:p>
          <a:p>
            <a:pPr marL="0" lvl="0" indent="0">
              <a:spcBef>
                <a:spcPts val="0"/>
              </a:spcBef>
              <a:spcAft>
                <a:spcPts val="0"/>
              </a:spcAft>
              <a:buNone/>
            </a:pPr>
            <a:r>
              <a:rPr lang="en-US" dirty="0"/>
              <a:t>-could be white shirts, slight smile (“facial relaxation”), etc.</a:t>
            </a:r>
          </a:p>
          <a:p>
            <a:pPr marL="0" lvl="0" indent="0">
              <a:spcBef>
                <a:spcPts val="0"/>
              </a:spcBef>
              <a:spcAft>
                <a:spcPts val="0"/>
              </a:spcAft>
              <a:buNone/>
            </a:pPr>
            <a:r>
              <a:rPr lang="en-US" dirty="0"/>
              <a:t>-skin color? Facial structure / </a:t>
            </a:r>
            <a:r>
              <a:rPr lang="en-US"/>
              <a:t>ethnic group</a:t>
            </a:r>
            <a:endParaRPr lang="en-US" dirty="0"/>
          </a:p>
          <a:p>
            <a:pPr marL="0" lvl="0" indent="0">
              <a:spcBef>
                <a:spcPts val="0"/>
              </a:spcBef>
              <a:spcAft>
                <a:spcPts val="0"/>
              </a:spcAft>
              <a:buNone/>
            </a:pPr>
            <a:r>
              <a:rPr lang="en-US" dirty="0"/>
              <a:t>-could be predicting who a jury was more likely to convict, not who was more likely a criminal (bias baked into process)</a:t>
            </a:r>
          </a:p>
          <a:p>
            <a:pPr marL="0" lvl="0" indent="0">
              <a:spcBef>
                <a:spcPts val="0"/>
              </a:spcBef>
              <a:spcAft>
                <a:spcPts val="0"/>
              </a:spcAft>
              <a:buNone/>
            </a:pPr>
            <a:r>
              <a:rPr lang="en-US" dirty="0"/>
              <a:t>-Claimed 90% accuracy: but what type of error – false positives / false negatives? You could be falsely accusing a huge portion of the population of “looking” criminal. </a:t>
            </a:r>
          </a:p>
          <a:p>
            <a:pPr marL="0" lvl="0" indent="0">
              <a:spcBef>
                <a:spcPts val="0"/>
              </a:spcBef>
              <a:spcAft>
                <a:spcPts val="0"/>
              </a:spcAft>
              <a:buNone/>
            </a:pPr>
            <a:r>
              <a:rPr lang="en-US" dirty="0"/>
              <a:t>-in the end, authors agreed about possible social biases related to socioeconomic status, and that “criminality” might be too strong a descriptor for what is detected</a:t>
            </a:r>
          </a:p>
          <a:p>
            <a:pPr marL="0" lvl="0" indent="0">
              <a:spcBef>
                <a:spcPts val="0"/>
              </a:spcBef>
              <a:spcAft>
                <a:spcPts val="0"/>
              </a:spcAft>
              <a:buNone/>
            </a:pPr>
            <a:r>
              <a:rPr lang="en-US" dirty="0"/>
              <a:t>https://callingbullshit.org/case_studies/case_study_criminal_machine_learning.html</a:t>
            </a:r>
            <a:endParaRPr dirty="0"/>
          </a:p>
        </p:txBody>
      </p:sp>
    </p:spTree>
    <p:extLst>
      <p:ext uri="{BB962C8B-B14F-4D97-AF65-F5344CB8AC3E}">
        <p14:creationId xmlns:p14="http://schemas.microsoft.com/office/powerpoint/2010/main" val="31278253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Shape 1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3" name="Shape 1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Human decision-making is involved in every step</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Shape 1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7" name="Shape 1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Is everyone going to look at the results and come to the same conclusion?</a:t>
            </a:r>
            <a:endParaRPr dirty="0"/>
          </a:p>
          <a:p>
            <a:pPr marL="0" lvl="0" indent="0">
              <a:spcBef>
                <a:spcPts val="0"/>
              </a:spcBef>
              <a:spcAft>
                <a:spcPts val="0"/>
              </a:spcAft>
              <a:buNone/>
            </a:pPr>
            <a:endParaRPr dirty="0"/>
          </a:p>
          <a:p>
            <a:pPr marL="0" lvl="0" indent="0" rtl="0">
              <a:spcBef>
                <a:spcPts val="0"/>
              </a:spcBef>
              <a:spcAft>
                <a:spcPts val="0"/>
              </a:spcAft>
              <a:buNone/>
            </a:pPr>
            <a:endParaRPr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Shape 1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0" name="Shape 1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Shape 1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5" name="Shape 1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000">
                <a:solidFill>
                  <a:schemeClr val="dk1"/>
                </a:solidFill>
              </a:rPr>
              <a:t>Recognition - group is erased by or invisible to a system</a:t>
            </a:r>
            <a:endParaRPr sz="1000">
              <a:solidFill>
                <a:schemeClr val="dk1"/>
              </a:solidFill>
            </a:endParaRPr>
          </a:p>
          <a:p>
            <a:pPr marL="0" lvl="0" indent="0" rtl="0">
              <a:lnSpc>
                <a:spcPct val="115000"/>
              </a:lnSpc>
              <a:spcBef>
                <a:spcPts val="1600"/>
              </a:spcBef>
              <a:spcAft>
                <a:spcPts val="0"/>
              </a:spcAft>
              <a:buClr>
                <a:schemeClr val="dk1"/>
              </a:buClr>
              <a:buSzPts val="1100"/>
              <a:buFont typeface="Arial"/>
              <a:buNone/>
            </a:pPr>
            <a:r>
              <a:rPr lang="en" sz="1000">
                <a:solidFill>
                  <a:schemeClr val="dk1"/>
                </a:solidFill>
              </a:rPr>
              <a:t>Denigration - offensive or culturally disparaging terms used to describe people (requires understanding of culture/history)</a:t>
            </a:r>
            <a:endParaRPr sz="1000">
              <a:solidFill>
                <a:schemeClr val="dk1"/>
              </a:solidFill>
            </a:endParaRPr>
          </a:p>
          <a:p>
            <a:pPr marL="0" lvl="0" indent="0" rtl="0">
              <a:lnSpc>
                <a:spcPct val="115000"/>
              </a:lnSpc>
              <a:spcBef>
                <a:spcPts val="1600"/>
              </a:spcBef>
              <a:spcAft>
                <a:spcPts val="0"/>
              </a:spcAft>
              <a:buClr>
                <a:schemeClr val="dk1"/>
              </a:buClr>
              <a:buSzPts val="1100"/>
              <a:buFont typeface="Arial"/>
              <a:buNone/>
            </a:pPr>
            <a:r>
              <a:rPr lang="en" sz="1000">
                <a:solidFill>
                  <a:schemeClr val="dk1"/>
                </a:solidFill>
              </a:rPr>
              <a:t>Exnomination - (like normalizing whiteness or upper-class by not naming it)</a:t>
            </a:r>
            <a:endParaRPr sz="1000">
              <a:solidFill>
                <a:schemeClr val="dk1"/>
              </a:solidFill>
            </a:endParaRPr>
          </a:p>
          <a:p>
            <a:pPr marL="0" lvl="0" indent="0" rtl="0">
              <a:lnSpc>
                <a:spcPct val="115000"/>
              </a:lnSpc>
              <a:spcBef>
                <a:spcPts val="1600"/>
              </a:spcBef>
              <a:spcAft>
                <a:spcPts val="0"/>
              </a:spcAft>
              <a:buClr>
                <a:schemeClr val="dk1"/>
              </a:buClr>
              <a:buSzPts val="1100"/>
              <a:buFont typeface="Arial"/>
              <a:buNone/>
            </a:pPr>
            <a:r>
              <a:rPr lang="en" sz="1000" u="sng">
                <a:solidFill>
                  <a:schemeClr val="accent5"/>
                </a:solidFill>
                <a:hlinkClick r:id="rId3"/>
              </a:rPr>
              <a:t>https://teamopendata.org/t/the-trouble-with-bias-kate-crawford-nips-2017/200</a:t>
            </a:r>
            <a:endParaRPr sz="1000">
              <a:solidFill>
                <a:schemeClr val="dk1"/>
              </a:solidFill>
            </a:endParaRPr>
          </a:p>
          <a:p>
            <a:pPr marL="0" lvl="0" indent="0">
              <a:spcBef>
                <a:spcPts val="1600"/>
              </a:spcBef>
              <a:spcAft>
                <a:spcPts val="0"/>
              </a:spcAft>
              <a:buClr>
                <a:schemeClr val="dk1"/>
              </a:buClr>
              <a:buSzPts val="1100"/>
              <a:buFont typeface="Arial"/>
              <a:buNone/>
            </a:pPr>
            <a:endParaRPr>
              <a:solidFill>
                <a:schemeClr val="dk1"/>
              </a:solidFill>
            </a:endParaRPr>
          </a:p>
          <a:p>
            <a:pPr marL="0" lvl="0" indent="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Shape 1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2" name="Shape 1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Cathy O’Neil Weapons of Math Destruction</a:t>
            </a:r>
            <a:endParaRPr lang="en" dirty="0"/>
          </a:p>
          <a:p>
            <a:pPr marL="0" lvl="0" indent="0">
              <a:spcBef>
                <a:spcPts val="0"/>
              </a:spcBef>
              <a:spcAft>
                <a:spcPts val="0"/>
              </a:spcAft>
              <a:buNone/>
            </a:pPr>
            <a:r>
              <a:rPr lang="en" dirty="0"/>
              <a:t>https://amzn.to/2HjnT0O</a:t>
            </a:r>
            <a:endParaRPr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Shape 1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7" name="Shape 12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Shape 1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3" name="Shape 1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Which brings us to the central question of this talk...</a:t>
            </a:r>
            <a:endParaRPr/>
          </a:p>
          <a:p>
            <a:pPr marL="0" lvl="0" indent="0">
              <a:spcBef>
                <a:spcPts val="0"/>
              </a:spcBef>
              <a:spcAft>
                <a:spcPts val="0"/>
              </a:spcAft>
              <a:buNone/>
            </a:pPr>
            <a:endParaRPr/>
          </a:p>
          <a:p>
            <a:pPr marL="0" lvl="0" indent="0" rtl="0">
              <a:spcBef>
                <a:spcPts val="0"/>
              </a:spcBef>
              <a:spcAft>
                <a:spcPts val="0"/>
              </a:spcAft>
              <a:buNone/>
            </a:pPr>
            <a:r>
              <a:rPr lang="en"/>
              <a:t>(or discriminatory in other ways?)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000"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Shape 1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8" name="Shape 1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Shape 1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3" name="Shape 1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https://www.nytimes.com/2018/03/07/opinion/artificial-intelligence-human.html</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Shape 1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8" name="Shape 1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Shape 1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3" name="Shape 1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Shape 1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8" name="Shape 12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Shape 1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3" name="Shape 12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There could be a whole other talk on the definitions of “fairness” and how to incorporate into algorithms…</a:t>
            </a:r>
          </a:p>
          <a:p>
            <a:pPr marL="0" lvl="0" indent="0" rtl="0">
              <a:spcBef>
                <a:spcPts val="0"/>
              </a:spcBef>
              <a:spcAft>
                <a:spcPts val="0"/>
              </a:spcAft>
              <a:buNone/>
            </a:pPr>
            <a:endParaRPr lang="en-US" dirty="0"/>
          </a:p>
          <a:p>
            <a:pPr marL="0" lvl="0" indent="0" rtl="0">
              <a:spcBef>
                <a:spcPts val="0"/>
              </a:spcBef>
              <a:spcAft>
                <a:spcPts val="0"/>
              </a:spcAft>
              <a:buNone/>
            </a:pPr>
            <a:r>
              <a:rPr lang="en-US" dirty="0"/>
              <a:t>Note: don’t only count on minority members of team to do this work for you!</a:t>
            </a:r>
            <a:endParaRPr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Shape 1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3" name="Shape 12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There could be a whole other talk on the definitions of “fairness” and how to incorporate into algorithms…</a:t>
            </a:r>
          </a:p>
          <a:p>
            <a:pPr marL="0" lvl="0" indent="0" rtl="0">
              <a:spcBef>
                <a:spcPts val="0"/>
              </a:spcBef>
              <a:spcAft>
                <a:spcPts val="0"/>
              </a:spcAft>
              <a:buNone/>
            </a:pPr>
            <a:endParaRPr lang="en-US" dirty="0"/>
          </a:p>
          <a:p>
            <a:pPr marL="0" lvl="0" indent="0" rtl="0">
              <a:spcBef>
                <a:spcPts val="0"/>
              </a:spcBef>
              <a:spcAft>
                <a:spcPts val="0"/>
              </a:spcAft>
              <a:buNone/>
            </a:pPr>
            <a:r>
              <a:rPr lang="en-US" dirty="0"/>
              <a:t>Note: don’t only count on minority members of team to do this work for you!</a:t>
            </a:r>
            <a:endParaRPr dirty="0"/>
          </a:p>
        </p:txBody>
      </p:sp>
    </p:spTree>
    <p:extLst>
      <p:ext uri="{BB962C8B-B14F-4D97-AF65-F5344CB8AC3E}">
        <p14:creationId xmlns:p14="http://schemas.microsoft.com/office/powerpoint/2010/main" val="9499005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Shape 1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8" name="Shape 12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solidFill>
                  <a:schemeClr val="dk1"/>
                </a:solidFill>
              </a:rPr>
              <a:t>AI Now -</a:t>
            </a:r>
            <a:r>
              <a:rPr lang="en" dirty="0"/>
              <a:t>“Fairness Forensics”</a:t>
            </a:r>
            <a:endParaRPr dirty="0"/>
          </a:p>
          <a:p>
            <a:pPr marL="0" lvl="0" indent="0">
              <a:spcBef>
                <a:spcPts val="0"/>
              </a:spcBef>
              <a:spcAft>
                <a:spcPts val="0"/>
              </a:spcAft>
              <a:buNone/>
            </a:pPr>
            <a:endParaRPr dirty="0">
              <a:solidFill>
                <a:schemeClr val="dk1"/>
              </a:solidFill>
            </a:endParaRPr>
          </a:p>
          <a:p>
            <a:pPr marL="0" lvl="0" indent="0">
              <a:spcBef>
                <a:spcPts val="0"/>
              </a:spcBef>
              <a:spcAft>
                <a:spcPts val="0"/>
              </a:spcAft>
              <a:buNone/>
            </a:pPr>
            <a:r>
              <a:rPr lang="en" u="sng" dirty="0">
                <a:solidFill>
                  <a:schemeClr val="accent5"/>
                </a:solidFill>
                <a:hlinkClick r:id="rId3"/>
              </a:rPr>
              <a:t>https://www.ted.com/talks/joy_buolamwini_how_i_m_fighting_bias_in_algorithms#t-106117</a:t>
            </a:r>
            <a:endParaRPr dirty="0">
              <a:solidFill>
                <a:schemeClr val="dk1"/>
              </a:solidFill>
            </a:endParaRPr>
          </a:p>
          <a:p>
            <a:pPr marL="0" lvl="0" indent="0">
              <a:spcBef>
                <a:spcPts val="0"/>
              </a:spcBef>
              <a:spcAft>
                <a:spcPts val="0"/>
              </a:spcAft>
              <a:buClr>
                <a:schemeClr val="dk1"/>
              </a:buClr>
              <a:buSzPts val="1100"/>
              <a:buFont typeface="Arial"/>
              <a:buNone/>
            </a:pPr>
            <a:r>
              <a:rPr lang="en" u="sng" dirty="0">
                <a:solidFill>
                  <a:schemeClr val="accent5"/>
                </a:solidFill>
                <a:hlinkClick r:id="rId4"/>
              </a:rPr>
              <a:t>https://medium.com/mit-media-lab/the-algorithmic-justice-league-3cc4131c5148</a:t>
            </a:r>
            <a:endParaRPr dirty="0">
              <a:solidFill>
                <a:schemeClr val="dk1"/>
              </a:solidFill>
            </a:endParaRPr>
          </a:p>
          <a:p>
            <a:pPr marL="0" lvl="0" indent="0">
              <a:spcBef>
                <a:spcPts val="0"/>
              </a:spcBef>
              <a:spcAft>
                <a:spcPts val="0"/>
              </a:spcAft>
              <a:buClr>
                <a:schemeClr val="dk1"/>
              </a:buClr>
              <a:buSzPts val="1100"/>
              <a:buFont typeface="Arial"/>
              <a:buNone/>
            </a:pPr>
            <a:endParaRPr dirty="0">
              <a:solidFill>
                <a:schemeClr val="dk1"/>
              </a:solidFill>
            </a:endParaRPr>
          </a:p>
          <a:p>
            <a:pPr marL="0" lvl="0" indent="0">
              <a:spcBef>
                <a:spcPts val="0"/>
              </a:spcBef>
              <a:spcAft>
                <a:spcPts val="0"/>
              </a:spcAft>
              <a:buClr>
                <a:schemeClr val="dk1"/>
              </a:buClr>
              <a:buSzPts val="1100"/>
              <a:buFont typeface="Arial"/>
              <a:buNone/>
            </a:pPr>
            <a:endParaRPr dirty="0">
              <a:solidFill>
                <a:schemeClr val="dk1"/>
              </a:solidFill>
            </a:endParaRPr>
          </a:p>
          <a:p>
            <a:pPr marL="0" lvl="0" indent="0">
              <a:spcBef>
                <a:spcPts val="0"/>
              </a:spcBef>
              <a:spcAft>
                <a:spcPts val="0"/>
              </a:spcAft>
              <a:buClr>
                <a:schemeClr val="dk1"/>
              </a:buClr>
              <a:buSzPts val="1100"/>
              <a:buFont typeface="Arial"/>
              <a:buNone/>
            </a:pPr>
            <a:endParaRPr dirty="0">
              <a:solidFill>
                <a:schemeClr val="dk1"/>
              </a:solidFill>
            </a:endParaRPr>
          </a:p>
          <a:p>
            <a:pPr marL="0" lvl="0" indent="0">
              <a:spcBef>
                <a:spcPts val="0"/>
              </a:spcBef>
              <a:spcAft>
                <a:spcPts val="0"/>
              </a:spcAft>
              <a:buClr>
                <a:schemeClr val="dk1"/>
              </a:buClr>
              <a:buSzPts val="1100"/>
              <a:buFont typeface="Arial"/>
              <a:buNone/>
            </a:pPr>
            <a:endParaRPr dirty="0">
              <a:solidFill>
                <a:schemeClr val="dk1"/>
              </a:solidFill>
            </a:endParaRPr>
          </a:p>
          <a:p>
            <a:pPr marL="0" lvl="0" indent="0">
              <a:spcBef>
                <a:spcPts val="0"/>
              </a:spcBef>
              <a:spcAft>
                <a:spcPts val="0"/>
              </a:spcAft>
              <a:buNone/>
            </a:pPr>
            <a:endParaRPr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Shape 1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5" name="Shape 12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dirty="0">
                <a:solidFill>
                  <a:schemeClr val="hlink"/>
                </a:solidFill>
                <a:hlinkClick r:id="rId3"/>
              </a:rPr>
              <a:t>https://arxiv.org/pdf/1707.09457.pdf</a:t>
            </a:r>
            <a:endParaRPr dirty="0"/>
          </a:p>
          <a:p>
            <a:pPr marL="0" lvl="0" indent="0">
              <a:spcBef>
                <a:spcPts val="0"/>
              </a:spcBef>
              <a:spcAft>
                <a:spcPts val="0"/>
              </a:spcAft>
              <a:buNone/>
            </a:pPr>
            <a:endParaRPr dirty="0"/>
          </a:p>
          <a:p>
            <a:pPr marL="0" lvl="0" indent="0">
              <a:spcBef>
                <a:spcPts val="0"/>
              </a:spcBef>
              <a:spcAft>
                <a:spcPts val="0"/>
              </a:spcAft>
              <a:buNone/>
            </a:pPr>
            <a:r>
              <a:rPr lang="en" u="sng" dirty="0">
                <a:solidFill>
                  <a:schemeClr val="hlink"/>
                </a:solidFill>
                <a:hlinkClick r:id="rId4"/>
              </a:rPr>
              <a:t>http://proceedings.mlr.press/v28/zemel13.html</a:t>
            </a:r>
            <a:endParaRPr dirty="0"/>
          </a:p>
          <a:p>
            <a:pPr marL="0" lvl="0" indent="0">
              <a:spcBef>
                <a:spcPts val="0"/>
              </a:spcBef>
              <a:spcAft>
                <a:spcPts val="0"/>
              </a:spcAft>
              <a:buNone/>
            </a:pPr>
            <a:endParaRPr dirty="0"/>
          </a:p>
          <a:p>
            <a:pPr marL="0" lvl="0" indent="0">
              <a:spcBef>
                <a:spcPts val="0"/>
              </a:spcBef>
              <a:spcAft>
                <a:spcPts val="0"/>
              </a:spcAft>
              <a:buNone/>
            </a:pPr>
            <a:r>
              <a:rPr lang="en" u="sng" dirty="0">
                <a:solidFill>
                  <a:schemeClr val="hlink"/>
                </a:solidFill>
                <a:hlinkClick r:id="rId5"/>
              </a:rPr>
              <a:t>https://dataspace.princeton.edu/jspui/bitstream/88435/dsp01vq27zn422/1/Hardt_princeton_0181D_10071.pdf</a:t>
            </a:r>
            <a:endParaRPr dirty="0"/>
          </a:p>
          <a:p>
            <a:pPr marL="0" lvl="0" indent="0">
              <a:spcBef>
                <a:spcPts val="0"/>
              </a:spcBef>
              <a:spcAft>
                <a:spcPts val="0"/>
              </a:spcAft>
              <a:buNone/>
            </a:pPr>
            <a:endParaRPr dirty="0"/>
          </a:p>
          <a:p>
            <a:pPr marL="0" lvl="0" indent="0">
              <a:spcBef>
                <a:spcPts val="0"/>
              </a:spcBef>
              <a:spcAft>
                <a:spcPts val="0"/>
              </a:spcAft>
              <a:buNone/>
            </a:pPr>
            <a:r>
              <a:rPr lang="en" u="sng" dirty="0">
                <a:solidFill>
                  <a:schemeClr val="hlink"/>
                </a:solidFill>
                <a:hlinkClick r:id="rId6"/>
              </a:rPr>
              <a:t>https://link.springer.com/content/pdf/10.1007%2F978-3-642-33486-3_3.pdf</a:t>
            </a:r>
            <a:endParaRPr dirty="0"/>
          </a:p>
          <a:p>
            <a:pPr marL="0" lvl="0" indent="0">
              <a:spcBef>
                <a:spcPts val="0"/>
              </a:spcBef>
              <a:spcAft>
                <a:spcPts val="0"/>
              </a:spcAft>
              <a:buNone/>
            </a:pPr>
            <a:endParaRPr dirty="0"/>
          </a:p>
          <a:p>
            <a:pPr marL="0" lvl="0" indent="0">
              <a:spcBef>
                <a:spcPts val="0"/>
              </a:spcBef>
              <a:spcAft>
                <a:spcPts val="0"/>
              </a:spcAft>
              <a:buNone/>
            </a:pPr>
            <a:r>
              <a:rPr lang="en" u="sng" dirty="0">
                <a:solidFill>
                  <a:schemeClr val="hlink"/>
                </a:solidFill>
                <a:hlinkClick r:id="rId7"/>
              </a:rPr>
              <a:t>https://arxiv.org/pdf/1412.3756.pdf</a:t>
            </a: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Shape 1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5" name="Shape 12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u="sng" dirty="0">
                <a:solidFill>
                  <a:schemeClr val="hlink"/>
                </a:solidFill>
                <a:hlinkClick r:id="rId3"/>
              </a:rPr>
              <a:t>https://events.technologyreview.com/video/watch/timnit-gebru-ai-limits-algorithms-fail/</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Clr>
                <a:schemeClr val="dk1"/>
              </a:buClr>
              <a:buSzPts val="1100"/>
              <a:buFont typeface="Arial"/>
              <a:buNone/>
            </a:pPr>
            <a:r>
              <a:rPr lang="en" u="sng" dirty="0">
                <a:solidFill>
                  <a:schemeClr val="hlink"/>
                </a:solidFill>
                <a:hlinkClick r:id="rId4"/>
              </a:rPr>
              <a:t>https://www.youtube.com/watch?time_continue=2793&amp;v=fMym_BKWQzk</a:t>
            </a:r>
            <a:endParaRPr lang="en" u="sng" dirty="0">
              <a:solidFill>
                <a:schemeClr val="hlink"/>
              </a:solidFill>
            </a:endParaRPr>
          </a:p>
          <a:p>
            <a:pPr marL="0" lvl="0" indent="0">
              <a:spcBef>
                <a:spcPts val="0"/>
              </a:spcBef>
              <a:spcAft>
                <a:spcPts val="0"/>
              </a:spcAft>
              <a:buClr>
                <a:schemeClr val="dk1"/>
              </a:buClr>
              <a:buSzPts val="1100"/>
              <a:buFont typeface="Arial"/>
              <a:buNone/>
            </a:pPr>
            <a:endParaRPr lang="en" u="sng" dirty="0">
              <a:solidFill>
                <a:schemeClr val="hlink"/>
              </a:solidFill>
            </a:endParaRPr>
          </a:p>
          <a:p>
            <a:pPr marL="0" lvl="0" indent="0">
              <a:spcBef>
                <a:spcPts val="0"/>
              </a:spcBef>
              <a:spcAft>
                <a:spcPts val="0"/>
              </a:spcAft>
              <a:buClr>
                <a:schemeClr val="dk1"/>
              </a:buClr>
              <a:buSzPts val="1100"/>
              <a:buFont typeface="Arial"/>
              <a:buNone/>
            </a:pPr>
            <a:r>
              <a:rPr lang="en" u="none" dirty="0">
                <a:solidFill>
                  <a:schemeClr val="hlink"/>
                </a:solidFill>
              </a:rPr>
              <a:t>T</a:t>
            </a:r>
            <a:r>
              <a:rPr lang="en-US" u="none" dirty="0" err="1">
                <a:solidFill>
                  <a:schemeClr val="hlink"/>
                </a:solidFill>
              </a:rPr>
              <a:t>witter</a:t>
            </a:r>
            <a:r>
              <a:rPr lang="en-US" u="none" dirty="0">
                <a:solidFill>
                  <a:schemeClr val="hlink"/>
                </a:solidFill>
              </a:rPr>
              <a:t> thread from 4/15 (after talk) with more links to ethicists &amp; lawyers: https://twitter.com/BecomingDataSci/status/985187318402306048</a:t>
            </a:r>
          </a:p>
          <a:p>
            <a:pPr marL="0" lvl="0" indent="0">
              <a:spcBef>
                <a:spcPts val="0"/>
              </a:spcBef>
              <a:spcAft>
                <a:spcPts val="0"/>
              </a:spcAft>
              <a:buClr>
                <a:schemeClr val="dk1"/>
              </a:buClr>
              <a:buSzPts val="1100"/>
              <a:buFont typeface="Arial"/>
              <a:buNone/>
            </a:pPr>
            <a:r>
              <a:rPr lang="en-US" u="none" dirty="0"/>
              <a:t>https://twitter.com/BecomingDataSci/status/985199263054524419</a:t>
            </a:r>
          </a:p>
          <a:p>
            <a:pPr marL="0" lvl="0" indent="0">
              <a:spcBef>
                <a:spcPts val="0"/>
              </a:spcBef>
              <a:spcAft>
                <a:spcPts val="0"/>
              </a:spcAft>
              <a:buClr>
                <a:schemeClr val="dk1"/>
              </a:buClr>
              <a:buSzPts val="1100"/>
              <a:buFont typeface="Arial"/>
              <a:buNone/>
            </a:pPr>
            <a:r>
              <a:rPr lang="en-US" u="none" dirty="0"/>
              <a:t>Crowdsourced document with more: https://twitter.com/ruchowdh/status/984810052694487040</a:t>
            </a:r>
          </a:p>
          <a:p>
            <a:pPr marL="0" lvl="0" indent="0">
              <a:spcBef>
                <a:spcPts val="0"/>
              </a:spcBef>
              <a:spcAft>
                <a:spcPts val="0"/>
              </a:spcAft>
              <a:buClr>
                <a:schemeClr val="dk1"/>
              </a:buClr>
              <a:buSzPts val="1100"/>
              <a:buFont typeface="Arial"/>
              <a:buNone/>
            </a:pPr>
            <a:endParaRPr lang="en-US" u="none" dirty="0"/>
          </a:p>
          <a:p>
            <a:pPr marL="0" lvl="0" indent="0">
              <a:spcBef>
                <a:spcPts val="0"/>
              </a:spcBef>
              <a:spcAft>
                <a:spcPts val="0"/>
              </a:spcAft>
              <a:buClr>
                <a:schemeClr val="dk1"/>
              </a:buClr>
              <a:buSzPts val="1100"/>
              <a:buFont typeface="Arial"/>
              <a:buNone/>
            </a:pPr>
            <a:endParaRPr u="none"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Clr>
                <a:schemeClr val="dk1"/>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Shape 1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1" name="Shape 1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Natalie Evans Harris (originally scheduled panelist, </a:t>
            </a:r>
            <a:r>
              <a:rPr lang="en-US" dirty="0" err="1"/>
              <a:t>BrightHive</a:t>
            </a:r>
            <a:r>
              <a:rPr lang="en-US" dirty="0"/>
              <a:t> &amp; Obama administration OSTP) worked w/team on </a:t>
            </a:r>
            <a:r>
              <a:rPr lang="en" dirty="0"/>
              <a:t>Data Science Code of Ethics</a:t>
            </a:r>
            <a:endParaRPr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Shape 1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6" name="Shape 12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How to find me (twitter &amp; blog) – </a:t>
            </a:r>
            <a:r>
              <a:rPr lang="en-US" dirty="0"/>
              <a:t>I’ll post my slides on the blog and tweet a link</a:t>
            </a:r>
            <a:endParaRPr lang="en" dirty="0"/>
          </a:p>
          <a:p>
            <a:pPr marL="0" lvl="0" indent="0">
              <a:spcBef>
                <a:spcPts val="0"/>
              </a:spcBef>
              <a:spcAft>
                <a:spcPts val="0"/>
              </a:spcAft>
              <a:buNone/>
            </a:pPr>
            <a:endParaRPr lang="en" dirty="0"/>
          </a:p>
          <a:p>
            <a:pPr marL="0" lvl="0" indent="0">
              <a:spcBef>
                <a:spcPts val="0"/>
              </a:spcBef>
              <a:spcAft>
                <a:spcPts val="0"/>
              </a:spcAft>
              <a:buClr>
                <a:schemeClr val="dk1"/>
              </a:buClr>
              <a:buSzPts val="1100"/>
              <a:buFont typeface="Arial"/>
              <a:buNone/>
            </a:pPr>
            <a:r>
              <a:rPr lang="en-US" dirty="0">
                <a:solidFill>
                  <a:schemeClr val="dk1"/>
                </a:solidFill>
              </a:rPr>
              <a:t>My goal today was to get you to start thinking about the ways your work impacts people’s lives - and arm you with information you can use to discuss this topic at work, etc.</a:t>
            </a:r>
          </a:p>
          <a:p>
            <a:pPr marL="0" lvl="0" indent="0">
              <a:spcBef>
                <a:spcPts val="0"/>
              </a:spcBef>
              <a:spcAft>
                <a:spcPts val="0"/>
              </a:spcAft>
              <a:buClr>
                <a:schemeClr val="dk1"/>
              </a:buClr>
              <a:buSzPts val="1100"/>
              <a:buFont typeface="Arial"/>
              <a:buNone/>
            </a:pPr>
            <a:endParaRPr lang="en-US" dirty="0">
              <a:solidFill>
                <a:schemeClr val="dk1"/>
              </a:solidFill>
            </a:endParaRPr>
          </a:p>
          <a:p>
            <a:pPr marL="0" lvl="0" indent="0">
              <a:spcBef>
                <a:spcPts val="0"/>
              </a:spcBef>
              <a:spcAft>
                <a:spcPts val="0"/>
              </a:spcAft>
              <a:buClr>
                <a:schemeClr val="dk1"/>
              </a:buClr>
              <a:buSzPts val="1100"/>
              <a:buFont typeface="Arial"/>
              <a:buNone/>
            </a:pPr>
            <a:r>
              <a:rPr lang="en-US" dirty="0">
                <a:solidFill>
                  <a:schemeClr val="dk1"/>
                </a:solidFill>
              </a:rPr>
              <a:t>I hope I’ve inspired some of you in this room to further study this topic, teach it, research it. Consult ethicists, legal experts, sociologists and people who study social bias. At a minimum, start thinking about it and stop pretending that because a process is computerized, it’s suddenly fair and free of human bias.</a:t>
            </a:r>
          </a:p>
          <a:p>
            <a:pPr marL="0" lvl="0" indent="0">
              <a:spcBef>
                <a:spcPts val="0"/>
              </a:spcBef>
              <a:spcAft>
                <a:spcPts val="0"/>
              </a:spcAft>
              <a:buClr>
                <a:schemeClr val="dk1"/>
              </a:buClr>
              <a:buSzPts val="1100"/>
              <a:buFont typeface="Arial"/>
              <a:buNone/>
            </a:pPr>
            <a:endParaRPr lang="en-US" dirty="0">
              <a:solidFill>
                <a:schemeClr val="dk1"/>
              </a:solidFill>
            </a:endParaRPr>
          </a:p>
          <a:p>
            <a:pPr marL="0" lvl="0" indent="0">
              <a:spcBef>
                <a:spcPts val="0"/>
              </a:spcBef>
              <a:spcAft>
                <a:spcPts val="0"/>
              </a:spcAft>
              <a:buClr>
                <a:schemeClr val="dk1"/>
              </a:buClr>
              <a:buSzPts val="1100"/>
              <a:buFont typeface="Arial"/>
              <a:buNone/>
            </a:pPr>
            <a:r>
              <a:rPr lang="en-US" dirty="0">
                <a:solidFill>
                  <a:schemeClr val="dk1"/>
                </a:solidFill>
              </a:rPr>
              <a:t>This was an overview to get us onto the same page so we can discuss further, let’s talk to our panel</a:t>
            </a:r>
          </a:p>
          <a:p>
            <a:pPr marL="0" lvl="0" indent="0">
              <a:spcBef>
                <a:spcPts val="0"/>
              </a:spcBef>
              <a:spcAft>
                <a:spcPts val="0"/>
              </a:spcAft>
              <a:buNone/>
            </a:pPr>
            <a:endParaRPr lang="en-US" dirty="0"/>
          </a:p>
          <a:p>
            <a:pPr marL="0" lvl="0" indent="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lickr.com/photos/nossreh/11125963283" TargetMode="External"/><Relationship Id="rId7"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hyperlink" Target="https://commons.wikimedia.org/wiki/File:ExpoSYFY_-_I,_Robot_(10833634534).jpg" TargetMode="External"/><Relationship Id="rId4" Type="http://schemas.openxmlformats.org/officeDocument/2006/relationships/hyperlink" Target="https://www.filmaffinity.com/en/film132582.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1.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hyperlink" Target="http://algorithmtips.org/" TargetMode="External"/><Relationship Id="rId2" Type="http://schemas.openxmlformats.org/officeDocument/2006/relationships/notesSlide" Target="../notesSlides/notesSlide86.xml"/><Relationship Id="rId1" Type="http://schemas.openxmlformats.org/officeDocument/2006/relationships/slideLayout" Target="../slideLayouts/slideLayout3.xml"/><Relationship Id="rId5" Type="http://schemas.openxmlformats.org/officeDocument/2006/relationships/hyperlink" Target="https://twitter.com/BecomingDataSci/status/991511282951041024" TargetMode="External"/><Relationship Id="rId4" Type="http://schemas.openxmlformats.org/officeDocument/2006/relationships/hyperlink" Target="https://twitter.com/BecomingDataSci/lists/ethics-and-law-in-ai-ml/members"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ainowinstitute.org/" TargetMode="External"/><Relationship Id="rId7" Type="http://schemas.openxmlformats.org/officeDocument/2006/relationships/image" Target="../media/image37.png"/><Relationship Id="rId2" Type="http://schemas.openxmlformats.org/officeDocument/2006/relationships/notesSlide" Target="../notesSlides/notesSlide87.xml"/><Relationship Id="rId1" Type="http://schemas.openxmlformats.org/officeDocument/2006/relationships/slideLayout" Target="../slideLayouts/slideLayout3.xml"/><Relationship Id="rId6" Type="http://schemas.openxmlformats.org/officeDocument/2006/relationships/hyperlink" Target="https://www.fatml.org/" TargetMode="External"/><Relationship Id="rId5" Type="http://schemas.openxmlformats.org/officeDocument/2006/relationships/hyperlink" Target="http://datafordemocracy.org/projects/ethics.html" TargetMode="External"/><Relationship Id="rId4" Type="http://schemas.openxmlformats.org/officeDocument/2006/relationships/hyperlink" Target="https://www.ajlunited.org/"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88.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8" Type="http://schemas.openxmlformats.org/officeDocument/2006/relationships/hyperlink" Target="https://twitter.com/random_walker/status/961332883343446017" TargetMode="External"/><Relationship Id="rId3" Type="http://schemas.openxmlformats.org/officeDocument/2006/relationships/hyperlink" Target="https://flipboard.com/@becomingdatasci/bias-in-machine-learning-rv7p7r9ry" TargetMode="External"/><Relationship Id="rId7" Type="http://schemas.openxmlformats.org/officeDocument/2006/relationships/hyperlink" Target="https://www.fatml.org/resources/relevant-scholarship"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hyperlink" Target="https://sloanreview.mit.edu/article/the-risk-of-machine-learning-bias-and-how-to-prevent-it/" TargetMode="External"/><Relationship Id="rId5" Type="http://schemas.openxmlformats.org/officeDocument/2006/relationships/hyperlink" Target="https://developers.google.com/machine-learning/fairness-overview/" TargetMode="External"/><Relationship Id="rId4" Type="http://schemas.openxmlformats.org/officeDocument/2006/relationships/hyperlink" Target="https://www.becomingadatascientist.com/2015/11/22/a-challenge-to-data-scientists/"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311708" y="2111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latin typeface="+mj-lt"/>
                <a:ea typeface="Roboto" panose="020B0604020202020204" charset="0"/>
              </a:rPr>
              <a:t>Can a Machine Be</a:t>
            </a:r>
            <a:br>
              <a:rPr lang="en" dirty="0">
                <a:latin typeface="+mj-lt"/>
                <a:ea typeface="Roboto" panose="020B0604020202020204" charset="0"/>
              </a:rPr>
            </a:br>
            <a:r>
              <a:rPr lang="en" dirty="0">
                <a:latin typeface="+mj-lt"/>
                <a:ea typeface="Roboto" panose="020B0604020202020204" charset="0"/>
              </a:rPr>
              <a:t>Racist or Sexist?</a:t>
            </a:r>
            <a:endParaRPr dirty="0">
              <a:latin typeface="+mj-lt"/>
              <a:ea typeface="Roboto" panose="020B0604020202020204" charset="0"/>
            </a:endParaRPr>
          </a:p>
        </p:txBody>
      </p:sp>
      <p:sp>
        <p:nvSpPr>
          <p:cNvPr id="62" name="Shape 62"/>
          <p:cNvSpPr txBox="1">
            <a:spLocks noGrp="1"/>
          </p:cNvSpPr>
          <p:nvPr>
            <p:ph type="subTitle" idx="1"/>
          </p:nvPr>
        </p:nvSpPr>
        <p:spPr>
          <a:xfrm>
            <a:off x="311700" y="2605525"/>
            <a:ext cx="8520600" cy="2385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dirty="0">
                <a:latin typeface="+mj-lt"/>
                <a:ea typeface="Roboto" panose="020B0604020202020204" charset="0"/>
              </a:rPr>
              <a:t>On Social Bias in Machine Learning</a:t>
            </a:r>
            <a:endParaRPr i="1" dirty="0">
              <a:latin typeface="+mj-lt"/>
              <a:ea typeface="Roboto" panose="020B0604020202020204" charset="0"/>
            </a:endParaRPr>
          </a:p>
          <a:p>
            <a:pPr marL="0" lvl="0" indent="0">
              <a:spcBef>
                <a:spcPts val="0"/>
              </a:spcBef>
              <a:spcAft>
                <a:spcPts val="0"/>
              </a:spcAft>
              <a:buNone/>
            </a:pPr>
            <a:br>
              <a:rPr lang="en" sz="2400" dirty="0">
                <a:latin typeface="+mj-lt"/>
                <a:ea typeface="Roboto" panose="020B0604020202020204" charset="0"/>
              </a:rPr>
            </a:br>
            <a:r>
              <a:rPr lang="en" dirty="0">
                <a:latin typeface="+mj-lt"/>
                <a:ea typeface="Roboto" panose="020B0604020202020204" charset="0"/>
              </a:rPr>
              <a:t>Renée M. P. Teate</a:t>
            </a:r>
            <a:endParaRPr dirty="0">
              <a:latin typeface="+mj-lt"/>
              <a:ea typeface="Roboto" panose="020B0604020202020204" charset="0"/>
            </a:endParaRPr>
          </a:p>
          <a:p>
            <a:pPr marL="0" lvl="0" indent="0">
              <a:spcBef>
                <a:spcPts val="0"/>
              </a:spcBef>
              <a:spcAft>
                <a:spcPts val="0"/>
              </a:spcAft>
              <a:buNone/>
            </a:pPr>
            <a:endParaRPr sz="2400" dirty="0">
              <a:latin typeface="+mj-lt"/>
              <a:ea typeface="Roboto" panose="020B0604020202020204" charset="0"/>
            </a:endParaRPr>
          </a:p>
          <a:p>
            <a:pPr marL="0" lvl="0" indent="0" rtl="0">
              <a:spcBef>
                <a:spcPts val="0"/>
              </a:spcBef>
              <a:spcAft>
                <a:spcPts val="0"/>
              </a:spcAft>
              <a:buNone/>
            </a:pPr>
            <a:r>
              <a:rPr lang="en" sz="2400" dirty="0">
                <a:latin typeface="+mj-lt"/>
                <a:ea typeface="Roboto" panose="020B0604020202020204" charset="0"/>
              </a:rPr>
              <a:t>HelioCampus</a:t>
            </a:r>
            <a:endParaRPr sz="2400" dirty="0">
              <a:latin typeface="+mj-lt"/>
              <a:ea typeface="Roboto"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ctrTitle"/>
          </p:nvPr>
        </p:nvSpPr>
        <p:spPr>
          <a:xfrm>
            <a:off x="311708" y="-1742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Machine [Algorithm]</a:t>
            </a:r>
            <a:endParaRPr/>
          </a:p>
        </p:txBody>
      </p:sp>
      <p:sp>
        <p:nvSpPr>
          <p:cNvPr id="122" name="Shape 122"/>
          <p:cNvSpPr txBox="1">
            <a:spLocks noGrp="1"/>
          </p:cNvSpPr>
          <p:nvPr>
            <p:ph type="subTitle" idx="1"/>
          </p:nvPr>
        </p:nvSpPr>
        <p:spPr>
          <a:xfrm>
            <a:off x="311700" y="2490675"/>
            <a:ext cx="8520600" cy="2347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solidFill>
                  <a:srgbClr val="222222"/>
                </a:solidFill>
                <a:highlight>
                  <a:srgbClr val="FFFFFF"/>
                </a:highlight>
                <a:latin typeface="Roboto"/>
                <a:ea typeface="Roboto"/>
                <a:cs typeface="Roboto"/>
                <a:sym typeface="Roboto"/>
              </a:rPr>
              <a:t>“a step-by-step procedure for solving a problem”</a:t>
            </a:r>
            <a:endParaRPr sz="2400">
              <a:solidFill>
                <a:srgbClr val="222222"/>
              </a:solidFill>
              <a:highlight>
                <a:srgbClr val="FFFFFF"/>
              </a:highlight>
              <a:latin typeface="Roboto"/>
              <a:ea typeface="Roboto"/>
              <a:cs typeface="Roboto"/>
              <a:sym typeface="Roboto"/>
            </a:endParaRPr>
          </a:p>
          <a:p>
            <a:pPr marL="0" lvl="0" indent="0">
              <a:spcBef>
                <a:spcPts val="0"/>
              </a:spcBef>
              <a:spcAft>
                <a:spcPts val="0"/>
              </a:spcAft>
              <a:buNone/>
            </a:pPr>
            <a:endParaRPr sz="2400">
              <a:solidFill>
                <a:srgbClr val="222222"/>
              </a:solidFill>
              <a:highlight>
                <a:srgbClr val="FFFFFF"/>
              </a:highlight>
              <a:latin typeface="Roboto"/>
              <a:ea typeface="Roboto"/>
              <a:cs typeface="Roboto"/>
              <a:sym typeface="Roboto"/>
            </a:endParaRPr>
          </a:p>
          <a:p>
            <a:pPr marL="0" lvl="0" indent="0">
              <a:spcBef>
                <a:spcPts val="0"/>
              </a:spcBef>
              <a:spcAft>
                <a:spcPts val="0"/>
              </a:spcAft>
              <a:buNone/>
            </a:pPr>
            <a:endParaRPr sz="1400">
              <a:solidFill>
                <a:srgbClr val="222222"/>
              </a:solidFill>
              <a:highlight>
                <a:srgbClr val="FFFFFF"/>
              </a:highlight>
              <a:latin typeface="Roboto"/>
              <a:ea typeface="Roboto"/>
              <a:cs typeface="Roboto"/>
              <a:sym typeface="Roboto"/>
            </a:endParaRPr>
          </a:p>
          <a:p>
            <a:pPr marL="0" lvl="0" indent="0">
              <a:spcBef>
                <a:spcPts val="0"/>
              </a:spcBef>
              <a:spcAft>
                <a:spcPts val="0"/>
              </a:spcAft>
              <a:buNone/>
            </a:pPr>
            <a:r>
              <a:rPr lang="en" sz="1400">
                <a:solidFill>
                  <a:srgbClr val="222222"/>
                </a:solidFill>
                <a:highlight>
                  <a:srgbClr val="FFFFFF"/>
                </a:highlight>
                <a:latin typeface="Roboto"/>
                <a:ea typeface="Roboto"/>
                <a:cs typeface="Roboto"/>
                <a:sym typeface="Roboto"/>
              </a:rPr>
              <a:t>Merriam-Webster Dictionary</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ctrTitle"/>
          </p:nvPr>
        </p:nvSpPr>
        <p:spPr>
          <a:xfrm>
            <a:off x="311708" y="-474625"/>
            <a:ext cx="8520600" cy="205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Racism</a:t>
            </a:r>
            <a:endParaRPr/>
          </a:p>
        </p:txBody>
      </p:sp>
      <p:sp>
        <p:nvSpPr>
          <p:cNvPr id="128" name="Shape 128"/>
          <p:cNvSpPr txBox="1">
            <a:spLocks noGrp="1"/>
          </p:cNvSpPr>
          <p:nvPr>
            <p:ph type="subTitle" idx="1"/>
          </p:nvPr>
        </p:nvSpPr>
        <p:spPr>
          <a:xfrm>
            <a:off x="311700" y="1614925"/>
            <a:ext cx="8520600" cy="2766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solidFill>
                  <a:srgbClr val="222222"/>
                </a:solidFill>
                <a:highlight>
                  <a:srgbClr val="FFFFFF"/>
                </a:highlight>
                <a:latin typeface="Roboto"/>
                <a:ea typeface="Roboto"/>
                <a:cs typeface="Roboto"/>
                <a:sym typeface="Roboto"/>
              </a:rPr>
              <a:t>“racial prejudice or discrimination”</a:t>
            </a:r>
            <a:endParaRPr sz="2400">
              <a:solidFill>
                <a:srgbClr val="222222"/>
              </a:solidFill>
              <a:highlight>
                <a:srgbClr val="FFFFFF"/>
              </a:highlight>
              <a:latin typeface="Roboto"/>
              <a:ea typeface="Roboto"/>
              <a:cs typeface="Roboto"/>
              <a:sym typeface="Roboto"/>
            </a:endParaRPr>
          </a:p>
          <a:p>
            <a:pPr marL="0" lvl="0" indent="0" rtl="0">
              <a:spcBef>
                <a:spcPts val="0"/>
              </a:spcBef>
              <a:spcAft>
                <a:spcPts val="0"/>
              </a:spcAft>
              <a:buNone/>
            </a:pPr>
            <a:endParaRPr sz="2400">
              <a:solidFill>
                <a:srgbClr val="222222"/>
              </a:solidFill>
              <a:highlight>
                <a:srgbClr val="FFFFFF"/>
              </a:highlight>
              <a:latin typeface="Roboto"/>
              <a:ea typeface="Roboto"/>
              <a:cs typeface="Roboto"/>
              <a:sym typeface="Roboto"/>
            </a:endParaRPr>
          </a:p>
          <a:p>
            <a:pPr marL="0" lvl="0" indent="0" rtl="0">
              <a:spcBef>
                <a:spcPts val="0"/>
              </a:spcBef>
              <a:spcAft>
                <a:spcPts val="0"/>
              </a:spcAft>
              <a:buNone/>
            </a:pPr>
            <a:r>
              <a:rPr lang="en" sz="2400">
                <a:solidFill>
                  <a:srgbClr val="222222"/>
                </a:solidFill>
                <a:highlight>
                  <a:srgbClr val="FFFFFF"/>
                </a:highlight>
                <a:latin typeface="Roboto"/>
                <a:ea typeface="Roboto"/>
                <a:cs typeface="Roboto"/>
                <a:sym typeface="Roboto"/>
              </a:rPr>
              <a:t>“a belief that race is the primary determinant of human traits and capacities and that </a:t>
            </a:r>
            <a:r>
              <a:rPr lang="en" sz="2400" b="1">
                <a:solidFill>
                  <a:srgbClr val="222222"/>
                </a:solidFill>
                <a:highlight>
                  <a:srgbClr val="FFFFFF"/>
                </a:highlight>
                <a:latin typeface="Roboto"/>
                <a:ea typeface="Roboto"/>
                <a:cs typeface="Roboto"/>
                <a:sym typeface="Roboto"/>
              </a:rPr>
              <a:t>racial differences produce an inherent superiority</a:t>
            </a:r>
            <a:r>
              <a:rPr lang="en" sz="2400">
                <a:solidFill>
                  <a:srgbClr val="222222"/>
                </a:solidFill>
                <a:highlight>
                  <a:srgbClr val="FFFFFF"/>
                </a:highlight>
                <a:latin typeface="Roboto"/>
                <a:ea typeface="Roboto"/>
                <a:cs typeface="Roboto"/>
                <a:sym typeface="Roboto"/>
              </a:rPr>
              <a:t> of a particular race”</a:t>
            </a:r>
            <a:endParaRPr sz="2400">
              <a:solidFill>
                <a:srgbClr val="222222"/>
              </a:solidFill>
              <a:highlight>
                <a:srgbClr val="FFFFFF"/>
              </a:highlight>
              <a:latin typeface="Roboto"/>
              <a:ea typeface="Roboto"/>
              <a:cs typeface="Roboto"/>
              <a:sym typeface="Roboto"/>
            </a:endParaRPr>
          </a:p>
          <a:p>
            <a:pPr marL="0" lvl="0" indent="0" rtl="0">
              <a:spcBef>
                <a:spcPts val="0"/>
              </a:spcBef>
              <a:spcAft>
                <a:spcPts val="0"/>
              </a:spcAft>
              <a:buNone/>
            </a:pPr>
            <a:endParaRPr sz="2400">
              <a:solidFill>
                <a:srgbClr val="222222"/>
              </a:solidFill>
              <a:highlight>
                <a:srgbClr val="FFFFFF"/>
              </a:highlight>
              <a:latin typeface="Roboto"/>
              <a:ea typeface="Roboto"/>
              <a:cs typeface="Roboto"/>
              <a:sym typeface="Roboto"/>
            </a:endParaRPr>
          </a:p>
          <a:p>
            <a:pPr marL="0" lvl="0" indent="0" rtl="0">
              <a:spcBef>
                <a:spcPts val="0"/>
              </a:spcBef>
              <a:spcAft>
                <a:spcPts val="0"/>
              </a:spcAft>
              <a:buNone/>
            </a:pPr>
            <a:endParaRPr sz="1400">
              <a:solidFill>
                <a:srgbClr val="222222"/>
              </a:solidFill>
              <a:highlight>
                <a:srgbClr val="FFFFFF"/>
              </a:highlight>
              <a:latin typeface="Roboto"/>
              <a:ea typeface="Roboto"/>
              <a:cs typeface="Roboto"/>
              <a:sym typeface="Roboto"/>
            </a:endParaRPr>
          </a:p>
          <a:p>
            <a:pPr marL="0" lvl="0" indent="0" rtl="0">
              <a:spcBef>
                <a:spcPts val="0"/>
              </a:spcBef>
              <a:spcAft>
                <a:spcPts val="0"/>
              </a:spcAft>
              <a:buNone/>
            </a:pPr>
            <a:r>
              <a:rPr lang="en" sz="1400">
                <a:solidFill>
                  <a:srgbClr val="222222"/>
                </a:solidFill>
                <a:highlight>
                  <a:srgbClr val="FFFFFF"/>
                </a:highlight>
                <a:latin typeface="Roboto"/>
                <a:ea typeface="Roboto"/>
                <a:cs typeface="Roboto"/>
                <a:sym typeface="Roboto"/>
              </a:rPr>
              <a:t>Merriam-Webster Dictionary</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311708" y="-474625"/>
            <a:ext cx="8520600" cy="205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Racism</a:t>
            </a:r>
            <a:endParaRPr/>
          </a:p>
        </p:txBody>
      </p:sp>
      <p:sp>
        <p:nvSpPr>
          <p:cNvPr id="134" name="Shape 134"/>
          <p:cNvSpPr txBox="1">
            <a:spLocks noGrp="1"/>
          </p:cNvSpPr>
          <p:nvPr>
            <p:ph type="subTitle" idx="1"/>
          </p:nvPr>
        </p:nvSpPr>
        <p:spPr>
          <a:xfrm>
            <a:off x="311700" y="2074475"/>
            <a:ext cx="8520600" cy="2306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solidFill>
                  <a:srgbClr val="222222"/>
                </a:solidFill>
                <a:highlight>
                  <a:srgbClr val="FFFFFF"/>
                </a:highlight>
                <a:latin typeface="Roboto"/>
                <a:ea typeface="Roboto"/>
                <a:cs typeface="Roboto"/>
                <a:sym typeface="Roboto"/>
              </a:rPr>
              <a:t>“a doctrine or political program based on the assumption of racism and </a:t>
            </a:r>
            <a:r>
              <a:rPr lang="en" sz="2400" b="1" i="1">
                <a:solidFill>
                  <a:srgbClr val="222222"/>
                </a:solidFill>
                <a:highlight>
                  <a:srgbClr val="FFFFFF"/>
                </a:highlight>
                <a:latin typeface="Roboto"/>
                <a:ea typeface="Roboto"/>
                <a:cs typeface="Roboto"/>
                <a:sym typeface="Roboto"/>
              </a:rPr>
              <a:t>designed</a:t>
            </a:r>
            <a:r>
              <a:rPr lang="en" sz="2400" i="1">
                <a:solidFill>
                  <a:srgbClr val="222222"/>
                </a:solidFill>
                <a:highlight>
                  <a:srgbClr val="FFFFFF"/>
                </a:highlight>
                <a:latin typeface="Roboto"/>
                <a:ea typeface="Roboto"/>
                <a:cs typeface="Roboto"/>
                <a:sym typeface="Roboto"/>
              </a:rPr>
              <a:t> to execute its principles</a:t>
            </a:r>
            <a:r>
              <a:rPr lang="en" sz="2400">
                <a:solidFill>
                  <a:srgbClr val="222222"/>
                </a:solidFill>
                <a:highlight>
                  <a:srgbClr val="FFFFFF"/>
                </a:highlight>
                <a:latin typeface="Roboto"/>
                <a:ea typeface="Roboto"/>
                <a:cs typeface="Roboto"/>
                <a:sym typeface="Roboto"/>
              </a:rPr>
              <a:t>”</a:t>
            </a:r>
            <a:endParaRPr sz="2400">
              <a:solidFill>
                <a:srgbClr val="222222"/>
              </a:solidFill>
              <a:highlight>
                <a:srgbClr val="FFFFFF"/>
              </a:highlight>
              <a:latin typeface="Roboto"/>
              <a:ea typeface="Roboto"/>
              <a:cs typeface="Roboto"/>
              <a:sym typeface="Roboto"/>
            </a:endParaRPr>
          </a:p>
          <a:p>
            <a:pPr marL="0" lvl="0" indent="0">
              <a:spcBef>
                <a:spcPts val="0"/>
              </a:spcBef>
              <a:spcAft>
                <a:spcPts val="0"/>
              </a:spcAft>
              <a:buNone/>
            </a:pPr>
            <a:endParaRPr sz="1200">
              <a:solidFill>
                <a:srgbClr val="222222"/>
              </a:solidFill>
              <a:highlight>
                <a:srgbClr val="FFFFFF"/>
              </a:highlight>
              <a:latin typeface="Roboto"/>
              <a:ea typeface="Roboto"/>
              <a:cs typeface="Roboto"/>
              <a:sym typeface="Roboto"/>
            </a:endParaRPr>
          </a:p>
          <a:p>
            <a:pPr marL="0" lvl="0" indent="0" rtl="0">
              <a:spcBef>
                <a:spcPts val="0"/>
              </a:spcBef>
              <a:spcAft>
                <a:spcPts val="0"/>
              </a:spcAft>
              <a:buNone/>
            </a:pPr>
            <a:r>
              <a:rPr lang="en" sz="1200">
                <a:solidFill>
                  <a:srgbClr val="222222"/>
                </a:solidFill>
                <a:highlight>
                  <a:srgbClr val="FFFFFF"/>
                </a:highlight>
                <a:latin typeface="Roboto"/>
                <a:ea typeface="Roboto"/>
                <a:cs typeface="Roboto"/>
                <a:sym typeface="Roboto"/>
              </a:rPr>
              <a:t>[or, not designed NOT to execute its principles!]</a:t>
            </a:r>
            <a:endParaRPr sz="1200">
              <a:solidFill>
                <a:srgbClr val="222222"/>
              </a:solidFill>
              <a:highlight>
                <a:srgbClr val="FFFFFF"/>
              </a:highlight>
              <a:latin typeface="Roboto"/>
              <a:ea typeface="Roboto"/>
              <a:cs typeface="Roboto"/>
              <a:sym typeface="Roboto"/>
            </a:endParaRPr>
          </a:p>
          <a:p>
            <a:pPr marL="0" lvl="0" indent="0" rtl="0">
              <a:spcBef>
                <a:spcPts val="0"/>
              </a:spcBef>
              <a:spcAft>
                <a:spcPts val="0"/>
              </a:spcAft>
              <a:buNone/>
            </a:pPr>
            <a:endParaRPr sz="2400">
              <a:solidFill>
                <a:srgbClr val="222222"/>
              </a:solidFill>
              <a:highlight>
                <a:srgbClr val="FFFFFF"/>
              </a:highlight>
              <a:latin typeface="Roboto"/>
              <a:ea typeface="Roboto"/>
              <a:cs typeface="Roboto"/>
              <a:sym typeface="Roboto"/>
            </a:endParaRPr>
          </a:p>
          <a:p>
            <a:pPr marL="0" lvl="0" indent="0" rtl="0">
              <a:spcBef>
                <a:spcPts val="0"/>
              </a:spcBef>
              <a:spcAft>
                <a:spcPts val="0"/>
              </a:spcAft>
              <a:buClr>
                <a:srgbClr val="000000"/>
              </a:buClr>
              <a:buSzPts val="1100"/>
              <a:buFont typeface="Arial"/>
              <a:buNone/>
            </a:pP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ctrTitle"/>
          </p:nvPr>
        </p:nvSpPr>
        <p:spPr>
          <a:xfrm>
            <a:off x="311708" y="-398425"/>
            <a:ext cx="8520600" cy="205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Sexism</a:t>
            </a:r>
            <a:endParaRPr sz="4000"/>
          </a:p>
        </p:txBody>
      </p:sp>
      <p:sp>
        <p:nvSpPr>
          <p:cNvPr id="140" name="Shape 140"/>
          <p:cNvSpPr txBox="1">
            <a:spLocks noGrp="1"/>
          </p:cNvSpPr>
          <p:nvPr>
            <p:ph type="subTitle" idx="1"/>
          </p:nvPr>
        </p:nvSpPr>
        <p:spPr>
          <a:xfrm>
            <a:off x="311700" y="1919725"/>
            <a:ext cx="8520600" cy="2766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solidFill>
                  <a:srgbClr val="222222"/>
                </a:solidFill>
                <a:highlight>
                  <a:srgbClr val="FFFFFF"/>
                </a:highlight>
                <a:latin typeface="Roboto"/>
                <a:ea typeface="Roboto"/>
                <a:cs typeface="Roboto"/>
                <a:sym typeface="Roboto"/>
              </a:rPr>
              <a:t>“prejudice or discrimination based on sex”</a:t>
            </a:r>
            <a:endParaRPr sz="2400">
              <a:solidFill>
                <a:srgbClr val="222222"/>
              </a:solidFill>
              <a:highlight>
                <a:srgbClr val="FFFFFF"/>
              </a:highlight>
              <a:latin typeface="Roboto"/>
              <a:ea typeface="Roboto"/>
              <a:cs typeface="Roboto"/>
              <a:sym typeface="Roboto"/>
            </a:endParaRPr>
          </a:p>
          <a:p>
            <a:pPr marL="0" lvl="0" indent="0" rtl="0">
              <a:spcBef>
                <a:spcPts val="0"/>
              </a:spcBef>
              <a:spcAft>
                <a:spcPts val="0"/>
              </a:spcAft>
              <a:buNone/>
            </a:pPr>
            <a:endParaRPr sz="2400">
              <a:solidFill>
                <a:srgbClr val="222222"/>
              </a:solidFill>
              <a:highlight>
                <a:srgbClr val="FFFFFF"/>
              </a:highlight>
              <a:latin typeface="Roboto"/>
              <a:ea typeface="Roboto"/>
              <a:cs typeface="Roboto"/>
              <a:sym typeface="Roboto"/>
            </a:endParaRPr>
          </a:p>
          <a:p>
            <a:pPr marL="0" lvl="0" indent="0" rtl="0">
              <a:spcBef>
                <a:spcPts val="0"/>
              </a:spcBef>
              <a:spcAft>
                <a:spcPts val="0"/>
              </a:spcAft>
              <a:buNone/>
            </a:pPr>
            <a:r>
              <a:rPr lang="en" sz="2400">
                <a:solidFill>
                  <a:srgbClr val="222222"/>
                </a:solidFill>
                <a:highlight>
                  <a:srgbClr val="FFFFFF"/>
                </a:highlight>
                <a:latin typeface="Roboto"/>
                <a:ea typeface="Roboto"/>
                <a:cs typeface="Roboto"/>
                <a:sym typeface="Roboto"/>
              </a:rPr>
              <a:t>“behavior, conditions, or attitudes that foster </a:t>
            </a:r>
            <a:r>
              <a:rPr lang="en" sz="2400" b="1">
                <a:solidFill>
                  <a:srgbClr val="222222"/>
                </a:solidFill>
                <a:highlight>
                  <a:srgbClr val="FFFFFF"/>
                </a:highlight>
                <a:latin typeface="Roboto"/>
                <a:ea typeface="Roboto"/>
                <a:cs typeface="Roboto"/>
                <a:sym typeface="Roboto"/>
              </a:rPr>
              <a:t>stereotypes of social roles based on sex</a:t>
            </a:r>
            <a:r>
              <a:rPr lang="en" sz="2400">
                <a:solidFill>
                  <a:srgbClr val="222222"/>
                </a:solidFill>
                <a:highlight>
                  <a:srgbClr val="FFFFFF"/>
                </a:highlight>
                <a:latin typeface="Roboto"/>
                <a:ea typeface="Roboto"/>
                <a:cs typeface="Roboto"/>
                <a:sym typeface="Roboto"/>
              </a:rPr>
              <a:t>”</a:t>
            </a:r>
            <a:endParaRPr sz="2400">
              <a:solidFill>
                <a:srgbClr val="222222"/>
              </a:solidFill>
              <a:highlight>
                <a:srgbClr val="FFFFFF"/>
              </a:highlight>
              <a:latin typeface="Roboto"/>
              <a:ea typeface="Roboto"/>
              <a:cs typeface="Roboto"/>
              <a:sym typeface="Roboto"/>
            </a:endParaRPr>
          </a:p>
          <a:p>
            <a:pPr marL="0" lvl="0" indent="0" rtl="0">
              <a:spcBef>
                <a:spcPts val="0"/>
              </a:spcBef>
              <a:spcAft>
                <a:spcPts val="0"/>
              </a:spcAft>
              <a:buNone/>
            </a:pPr>
            <a:endParaRPr sz="2400">
              <a:solidFill>
                <a:srgbClr val="222222"/>
              </a:solidFill>
              <a:highlight>
                <a:srgbClr val="FFFFFF"/>
              </a:highlight>
              <a:latin typeface="Roboto"/>
              <a:ea typeface="Roboto"/>
              <a:cs typeface="Roboto"/>
              <a:sym typeface="Roboto"/>
            </a:endParaRPr>
          </a:p>
          <a:p>
            <a:pPr marL="0" lvl="0" indent="0" rtl="0">
              <a:spcBef>
                <a:spcPts val="0"/>
              </a:spcBef>
              <a:spcAft>
                <a:spcPts val="0"/>
              </a:spcAft>
              <a:buNone/>
            </a:pPr>
            <a:endParaRPr sz="1400">
              <a:solidFill>
                <a:srgbClr val="222222"/>
              </a:solidFill>
              <a:highlight>
                <a:srgbClr val="FFFFFF"/>
              </a:highlight>
              <a:latin typeface="Roboto"/>
              <a:ea typeface="Roboto"/>
              <a:cs typeface="Roboto"/>
              <a:sym typeface="Roboto"/>
            </a:endParaRPr>
          </a:p>
          <a:p>
            <a:pPr marL="0" lvl="0" indent="0">
              <a:spcBef>
                <a:spcPts val="0"/>
              </a:spcBef>
              <a:spcAft>
                <a:spcPts val="0"/>
              </a:spcAft>
              <a:buNone/>
            </a:pPr>
            <a:r>
              <a:rPr lang="en" sz="1400">
                <a:solidFill>
                  <a:srgbClr val="222222"/>
                </a:solidFill>
                <a:highlight>
                  <a:srgbClr val="FFFFFF"/>
                </a:highlight>
                <a:latin typeface="Roboto"/>
                <a:ea typeface="Roboto"/>
                <a:cs typeface="Roboto"/>
                <a:sym typeface="Roboto"/>
              </a:rPr>
              <a:t>Merriam-Webster Dictionary</a:t>
            </a:r>
            <a:endParaRPr sz="1400">
              <a:solidFill>
                <a:srgbClr val="222222"/>
              </a:solidFill>
              <a:highlight>
                <a:srgbClr val="FFFFFF"/>
              </a:highlight>
              <a:latin typeface="Roboto"/>
              <a:ea typeface="Roboto"/>
              <a:cs typeface="Roboto"/>
              <a:sym typeface="Roboto"/>
            </a:endParaRPr>
          </a:p>
          <a:p>
            <a:pPr marL="0" lvl="0" indent="0" rtl="0">
              <a:spcBef>
                <a:spcPts val="0"/>
              </a:spcBef>
              <a:spcAft>
                <a:spcPts val="0"/>
              </a:spcAft>
              <a:buNone/>
            </a:pP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ctrTitle"/>
          </p:nvPr>
        </p:nvSpPr>
        <p:spPr>
          <a:xfrm>
            <a:off x="311708" y="-17425"/>
            <a:ext cx="8520600" cy="205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200"/>
              <a:t>Institutional or Systemic</a:t>
            </a:r>
            <a:br>
              <a:rPr lang="en" sz="4200"/>
            </a:br>
            <a:r>
              <a:rPr lang="en" sz="4200"/>
              <a:t>Racism and Sexism</a:t>
            </a:r>
            <a:endParaRPr sz="4200"/>
          </a:p>
        </p:txBody>
      </p:sp>
      <p:sp>
        <p:nvSpPr>
          <p:cNvPr id="146" name="Shape 146"/>
          <p:cNvSpPr txBox="1">
            <a:spLocks noGrp="1"/>
          </p:cNvSpPr>
          <p:nvPr>
            <p:ph type="subTitle" idx="1"/>
          </p:nvPr>
        </p:nvSpPr>
        <p:spPr>
          <a:xfrm>
            <a:off x="311700" y="1972300"/>
            <a:ext cx="8520600" cy="2637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2400" dirty="0">
              <a:solidFill>
                <a:srgbClr val="222222"/>
              </a:solidFill>
              <a:highlight>
                <a:srgbClr val="FFFFFF"/>
              </a:highlight>
              <a:latin typeface="Roboto"/>
              <a:ea typeface="Roboto"/>
              <a:cs typeface="Roboto"/>
              <a:sym typeface="Roboto"/>
            </a:endParaRPr>
          </a:p>
          <a:p>
            <a:pPr marL="0" lvl="0" indent="0">
              <a:spcBef>
                <a:spcPts val="0"/>
              </a:spcBef>
              <a:spcAft>
                <a:spcPts val="0"/>
              </a:spcAft>
              <a:buNone/>
            </a:pPr>
            <a:r>
              <a:rPr lang="en" sz="2400" dirty="0">
                <a:solidFill>
                  <a:srgbClr val="222222"/>
                </a:solidFill>
                <a:highlight>
                  <a:srgbClr val="FFFFFF"/>
                </a:highlight>
                <a:latin typeface="Roboto"/>
                <a:ea typeface="Roboto"/>
                <a:cs typeface="Roboto"/>
                <a:sym typeface="Roboto"/>
              </a:rPr>
              <a:t>a </a:t>
            </a:r>
            <a:r>
              <a:rPr lang="en" sz="2400" b="1" dirty="0">
                <a:solidFill>
                  <a:srgbClr val="222222"/>
                </a:solidFill>
                <a:highlight>
                  <a:srgbClr val="FFFFFF"/>
                </a:highlight>
                <a:latin typeface="Roboto"/>
                <a:ea typeface="Roboto"/>
                <a:cs typeface="Roboto"/>
                <a:sym typeface="Roboto"/>
              </a:rPr>
              <a:t>system </a:t>
            </a:r>
            <a:r>
              <a:rPr lang="en" sz="2400" dirty="0">
                <a:solidFill>
                  <a:srgbClr val="222222"/>
                </a:solidFill>
                <a:highlight>
                  <a:srgbClr val="FFFFFF"/>
                </a:highlight>
                <a:latin typeface="Roboto"/>
                <a:ea typeface="Roboto"/>
                <a:cs typeface="Roboto"/>
                <a:sym typeface="Roboto"/>
              </a:rPr>
              <a:t>that </a:t>
            </a:r>
            <a:r>
              <a:rPr lang="en" sz="2400" b="1" dirty="0">
                <a:solidFill>
                  <a:srgbClr val="222222"/>
                </a:solidFill>
                <a:highlight>
                  <a:srgbClr val="FFFFFF"/>
                </a:highlight>
                <a:latin typeface="Roboto"/>
                <a:ea typeface="Roboto"/>
                <a:cs typeface="Roboto"/>
                <a:sym typeface="Roboto"/>
              </a:rPr>
              <a:t>codifies </a:t>
            </a:r>
            <a:r>
              <a:rPr lang="en" sz="2400" dirty="0">
                <a:solidFill>
                  <a:srgbClr val="222222"/>
                </a:solidFill>
                <a:highlight>
                  <a:srgbClr val="FFFFFF"/>
                </a:highlight>
                <a:latin typeface="Roboto"/>
                <a:ea typeface="Roboto"/>
                <a:cs typeface="Roboto"/>
                <a:sym typeface="Roboto"/>
              </a:rPr>
              <a:t>and </a:t>
            </a:r>
            <a:r>
              <a:rPr lang="en" sz="2400" b="1" dirty="0">
                <a:solidFill>
                  <a:srgbClr val="222222"/>
                </a:solidFill>
                <a:highlight>
                  <a:srgbClr val="FFFFFF"/>
                </a:highlight>
                <a:latin typeface="Roboto"/>
                <a:ea typeface="Roboto"/>
                <a:cs typeface="Roboto"/>
                <a:sym typeface="Roboto"/>
              </a:rPr>
              <a:t>perpetuates discrimination</a:t>
            </a:r>
            <a:br>
              <a:rPr lang="en" sz="2400" dirty="0">
                <a:solidFill>
                  <a:srgbClr val="222222"/>
                </a:solidFill>
                <a:highlight>
                  <a:srgbClr val="FFFFFF"/>
                </a:highlight>
                <a:latin typeface="Roboto"/>
                <a:ea typeface="Roboto"/>
                <a:cs typeface="Roboto"/>
                <a:sym typeface="Roboto"/>
              </a:rPr>
            </a:br>
            <a:r>
              <a:rPr lang="en" sz="2400" dirty="0">
                <a:solidFill>
                  <a:srgbClr val="222222"/>
                </a:solidFill>
                <a:highlight>
                  <a:srgbClr val="FFFFFF"/>
                </a:highlight>
                <a:latin typeface="Roboto"/>
                <a:ea typeface="Roboto"/>
                <a:cs typeface="Roboto"/>
                <a:sym typeface="Roboto"/>
              </a:rPr>
              <a:t>against individuals or communities</a:t>
            </a:r>
            <a:br>
              <a:rPr lang="en" sz="2400" dirty="0">
                <a:solidFill>
                  <a:srgbClr val="222222"/>
                </a:solidFill>
                <a:highlight>
                  <a:srgbClr val="FFFFFF"/>
                </a:highlight>
                <a:latin typeface="Roboto"/>
                <a:ea typeface="Roboto"/>
                <a:cs typeface="Roboto"/>
                <a:sym typeface="Roboto"/>
              </a:rPr>
            </a:br>
            <a:r>
              <a:rPr lang="en" sz="2400" dirty="0">
                <a:solidFill>
                  <a:srgbClr val="222222"/>
                </a:solidFill>
                <a:highlight>
                  <a:srgbClr val="FFFFFF"/>
                </a:highlight>
                <a:latin typeface="Roboto"/>
                <a:ea typeface="Roboto"/>
                <a:cs typeface="Roboto"/>
                <a:sym typeface="Roboto"/>
              </a:rPr>
              <a:t>based on their race or sex</a:t>
            </a:r>
            <a:endParaRPr sz="2400" dirty="0">
              <a:solidFill>
                <a:srgbClr val="222222"/>
              </a:solidFill>
              <a:highlight>
                <a:srgbClr val="FFFFFF"/>
              </a:highlight>
              <a:latin typeface="Roboto"/>
              <a:ea typeface="Roboto"/>
              <a:cs typeface="Roboto"/>
              <a:sym typeface="Roboto"/>
            </a:endParaRPr>
          </a:p>
          <a:p>
            <a:pPr marL="0" lvl="0" indent="0">
              <a:spcBef>
                <a:spcPts val="0"/>
              </a:spcBef>
              <a:spcAft>
                <a:spcPts val="0"/>
              </a:spcAft>
              <a:buNone/>
            </a:pPr>
            <a:endParaRPr sz="2400" dirty="0">
              <a:solidFill>
                <a:srgbClr val="222222"/>
              </a:solidFill>
              <a:highlight>
                <a:srgbClr val="FFFFFF"/>
              </a:highlight>
              <a:latin typeface="Roboto"/>
              <a:ea typeface="Roboto"/>
              <a:cs typeface="Roboto"/>
              <a:sym typeface="Roboto"/>
            </a:endParaRPr>
          </a:p>
          <a:p>
            <a:pPr marL="0" lvl="0" indent="0">
              <a:spcBef>
                <a:spcPts val="0"/>
              </a:spcBef>
              <a:spcAft>
                <a:spcPts val="0"/>
              </a:spcAft>
              <a:buNone/>
            </a:pPr>
            <a:r>
              <a:rPr lang="en" sz="1800" i="1" dirty="0">
                <a:solidFill>
                  <a:srgbClr val="222222"/>
                </a:solidFill>
                <a:highlight>
                  <a:srgbClr val="FFFFFF"/>
                </a:highlight>
                <a:latin typeface="Roboto"/>
                <a:ea typeface="Roboto"/>
                <a:cs typeface="Roboto"/>
                <a:sym typeface="Roboto"/>
              </a:rPr>
              <a:t>(note: these systems are designed/engineered by people)</a:t>
            </a:r>
            <a:endParaRPr sz="1800" i="1" dirty="0">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endParaRPr sz="2400" dirty="0">
              <a:solidFill>
                <a:srgbClr val="222222"/>
              </a:solidFill>
              <a:highlight>
                <a:srgbClr val="FFFFFF"/>
              </a:highlight>
              <a:latin typeface="Roboto"/>
              <a:ea typeface="Roboto"/>
              <a:cs typeface="Roboto"/>
              <a:sym typeface="Roboto"/>
            </a:endParaRPr>
          </a:p>
          <a:p>
            <a:pPr marL="0" lvl="0" indent="0" rtl="0">
              <a:spcBef>
                <a:spcPts val="0"/>
              </a:spcBef>
              <a:spcAft>
                <a:spcPts val="0"/>
              </a:spcAft>
              <a:buNone/>
            </a:pPr>
            <a:endParaRPr sz="2400" dirty="0">
              <a:solidFill>
                <a:srgbClr val="222222"/>
              </a:solidFill>
              <a:highlight>
                <a:srgbClr val="FFFFFF"/>
              </a:highlight>
              <a:latin typeface="Roboto"/>
              <a:ea typeface="Roboto"/>
              <a:cs typeface="Roboto"/>
              <a:sym typeface="Roboto"/>
            </a:endParaRPr>
          </a:p>
          <a:p>
            <a:pPr marL="0" lvl="0" indent="0" rtl="0">
              <a:spcBef>
                <a:spcPts val="0"/>
              </a:spcBef>
              <a:spcAft>
                <a:spcPts val="0"/>
              </a:spcAft>
              <a:buNone/>
            </a:pPr>
            <a:endParaRPr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Roboto"/>
                <a:ea typeface="Roboto"/>
                <a:cs typeface="Roboto"/>
                <a:sym typeface="Roboto"/>
              </a:rPr>
              <a:t>Statuses Protected by Laws in the U.S.</a:t>
            </a:r>
            <a:endParaRPr>
              <a:latin typeface="Roboto"/>
              <a:ea typeface="Roboto"/>
              <a:cs typeface="Roboto"/>
              <a:sym typeface="Roboto"/>
            </a:endParaRPr>
          </a:p>
        </p:txBody>
      </p:sp>
      <p:sp>
        <p:nvSpPr>
          <p:cNvPr id="152" name="Shape 152"/>
          <p:cNvSpPr txBox="1">
            <a:spLocks noGrp="1"/>
          </p:cNvSpPr>
          <p:nvPr>
            <p:ph type="body" idx="1"/>
          </p:nvPr>
        </p:nvSpPr>
        <p:spPr>
          <a:xfrm>
            <a:off x="616500" y="1292525"/>
            <a:ext cx="3999900" cy="32763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Race</a:t>
            </a:r>
            <a:endParaRPr sz="2400">
              <a:solidFill>
                <a:schemeClr val="dk1"/>
              </a:solidFill>
              <a:latin typeface="Roboto"/>
              <a:ea typeface="Roboto"/>
              <a:cs typeface="Roboto"/>
              <a:sym typeface="Roboto"/>
            </a:endParaRPr>
          </a:p>
          <a:p>
            <a:pPr marL="457200" lvl="0" indent="-381000"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Sex</a:t>
            </a:r>
            <a:endParaRPr sz="2400">
              <a:solidFill>
                <a:schemeClr val="dk1"/>
              </a:solidFill>
              <a:latin typeface="Roboto"/>
              <a:ea typeface="Roboto"/>
              <a:cs typeface="Roboto"/>
              <a:sym typeface="Roboto"/>
            </a:endParaRPr>
          </a:p>
          <a:p>
            <a:pPr marL="457200" lvl="0" indent="-381000"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Religion</a:t>
            </a:r>
            <a:endParaRPr sz="2400">
              <a:solidFill>
                <a:schemeClr val="dk1"/>
              </a:solidFill>
              <a:latin typeface="Roboto"/>
              <a:ea typeface="Roboto"/>
              <a:cs typeface="Roboto"/>
              <a:sym typeface="Roboto"/>
            </a:endParaRPr>
          </a:p>
          <a:p>
            <a:pPr marL="457200" lvl="0" indent="-381000"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National Origin</a:t>
            </a:r>
            <a:endParaRPr sz="2400">
              <a:solidFill>
                <a:schemeClr val="dk1"/>
              </a:solidFill>
              <a:latin typeface="Roboto"/>
              <a:ea typeface="Roboto"/>
              <a:cs typeface="Roboto"/>
              <a:sym typeface="Roboto"/>
            </a:endParaRPr>
          </a:p>
          <a:p>
            <a:pPr marL="457200" lvl="0" indent="-381000"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Age</a:t>
            </a:r>
            <a:endParaRPr sz="2400">
              <a:solidFill>
                <a:schemeClr val="dk1"/>
              </a:solidFill>
              <a:latin typeface="Roboto"/>
              <a:ea typeface="Roboto"/>
              <a:cs typeface="Roboto"/>
              <a:sym typeface="Roboto"/>
            </a:endParaRPr>
          </a:p>
          <a:p>
            <a:pPr marL="457200" lvl="0" indent="-381000"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Disability Status</a:t>
            </a:r>
            <a:endParaRPr sz="2400">
              <a:solidFill>
                <a:schemeClr val="dk1"/>
              </a:solidFill>
              <a:latin typeface="Roboto"/>
              <a:ea typeface="Roboto"/>
              <a:cs typeface="Roboto"/>
              <a:sym typeface="Roboto"/>
            </a:endParaRPr>
          </a:p>
          <a:p>
            <a:pPr marL="0" lvl="0" indent="0">
              <a:spcBef>
                <a:spcPts val="1600"/>
              </a:spcBef>
              <a:spcAft>
                <a:spcPts val="1600"/>
              </a:spcAft>
              <a:buNone/>
            </a:pPr>
            <a:endParaRPr sz="2400">
              <a:solidFill>
                <a:schemeClr val="dk1"/>
              </a:solidFill>
              <a:latin typeface="Roboto"/>
              <a:ea typeface="Roboto"/>
              <a:cs typeface="Roboto"/>
              <a:sym typeface="Roboto"/>
            </a:endParaRPr>
          </a:p>
        </p:txBody>
      </p:sp>
      <p:sp>
        <p:nvSpPr>
          <p:cNvPr id="153" name="Shape 153"/>
          <p:cNvSpPr txBox="1">
            <a:spLocks noGrp="1"/>
          </p:cNvSpPr>
          <p:nvPr>
            <p:ph type="body" idx="2"/>
          </p:nvPr>
        </p:nvSpPr>
        <p:spPr>
          <a:xfrm>
            <a:off x="4832400" y="1292525"/>
            <a:ext cx="3999900" cy="32763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Pregnancy</a:t>
            </a:r>
            <a:endParaRPr sz="2400">
              <a:solidFill>
                <a:schemeClr val="dk1"/>
              </a:solidFill>
              <a:latin typeface="Roboto"/>
              <a:ea typeface="Roboto"/>
              <a:cs typeface="Roboto"/>
              <a:sym typeface="Roboto"/>
            </a:endParaRPr>
          </a:p>
          <a:p>
            <a:pPr marL="457200" lvl="0" indent="-381000"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Citizenship</a:t>
            </a:r>
            <a:endParaRPr sz="2400">
              <a:solidFill>
                <a:schemeClr val="dk1"/>
              </a:solidFill>
              <a:latin typeface="Roboto"/>
              <a:ea typeface="Roboto"/>
              <a:cs typeface="Roboto"/>
              <a:sym typeface="Roboto"/>
            </a:endParaRPr>
          </a:p>
          <a:p>
            <a:pPr marL="457200" lvl="0" indent="-381000"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Familial Status</a:t>
            </a:r>
            <a:endParaRPr sz="2400">
              <a:solidFill>
                <a:schemeClr val="dk1"/>
              </a:solidFill>
              <a:latin typeface="Roboto"/>
              <a:ea typeface="Roboto"/>
              <a:cs typeface="Roboto"/>
              <a:sym typeface="Roboto"/>
            </a:endParaRPr>
          </a:p>
          <a:p>
            <a:pPr marL="457200" lvl="0" indent="-381000"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Veteran Status</a:t>
            </a:r>
            <a:endParaRPr sz="2400">
              <a:solidFill>
                <a:schemeClr val="dk1"/>
              </a:solidFill>
              <a:latin typeface="Roboto"/>
              <a:ea typeface="Roboto"/>
              <a:cs typeface="Roboto"/>
              <a:sym typeface="Roboto"/>
            </a:endParaRPr>
          </a:p>
          <a:p>
            <a:pPr marL="457200" lvl="0" indent="-38100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Genetic Information</a:t>
            </a:r>
            <a:endParaRPr sz="2400">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Example: Bank Loans Before Machine Learning</a:t>
            </a:r>
            <a:endParaRPr/>
          </a:p>
        </p:txBody>
      </p:sp>
      <p:sp>
        <p:nvSpPr>
          <p:cNvPr id="159" name="Shape 159"/>
          <p:cNvSpPr txBox="1">
            <a:spLocks noGrp="1"/>
          </p:cNvSpPr>
          <p:nvPr>
            <p:ph type="body" idx="1"/>
          </p:nvPr>
        </p:nvSpPr>
        <p:spPr>
          <a:xfrm>
            <a:off x="519774" y="918250"/>
            <a:ext cx="8624225" cy="3908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a:solidFill>
                  <a:schemeClr val="dk1"/>
                </a:solidFill>
              </a:rPr>
              <a:t>Bank officer</a:t>
            </a:r>
            <a:r>
              <a:rPr lang="en" dirty="0">
                <a:solidFill>
                  <a:schemeClr val="dk1"/>
                </a:solidFill>
              </a:rPr>
              <a:t> deciding whether to give a loan, assessing </a:t>
            </a:r>
            <a:r>
              <a:rPr lang="en" b="1" dirty="0">
                <a:solidFill>
                  <a:schemeClr val="dk1"/>
                </a:solidFill>
              </a:rPr>
              <a:t>likelihood to repay</a:t>
            </a:r>
            <a:r>
              <a:rPr lang="en" dirty="0">
                <a:solidFill>
                  <a:schemeClr val="dk1"/>
                </a:solidFill>
              </a:rPr>
              <a:t>:</a:t>
            </a:r>
            <a:endParaRPr dirty="0">
              <a:solidFill>
                <a:schemeClr val="dk1"/>
              </a:solidFill>
            </a:endParaRPr>
          </a:p>
          <a:p>
            <a:pPr marL="457200" lvl="0" indent="-342900" rtl="0">
              <a:spcBef>
                <a:spcPts val="1600"/>
              </a:spcBef>
              <a:spcAft>
                <a:spcPts val="0"/>
              </a:spcAft>
              <a:buClr>
                <a:schemeClr val="dk1"/>
              </a:buClr>
              <a:buSzPts val="1800"/>
              <a:buChar char="●"/>
            </a:pPr>
            <a:r>
              <a:rPr lang="en" dirty="0">
                <a:solidFill>
                  <a:schemeClr val="dk1"/>
                </a:solidFill>
              </a:rPr>
              <a:t>Employment Status and History</a:t>
            </a:r>
            <a:endParaRPr dirty="0">
              <a:solidFill>
                <a:schemeClr val="dk1"/>
              </a:solidFill>
            </a:endParaRPr>
          </a:p>
          <a:p>
            <a:pPr marL="457200" lvl="0" indent="-342900" rtl="0">
              <a:spcBef>
                <a:spcPts val="0"/>
              </a:spcBef>
              <a:spcAft>
                <a:spcPts val="0"/>
              </a:spcAft>
              <a:buClr>
                <a:schemeClr val="dk1"/>
              </a:buClr>
              <a:buSzPts val="1800"/>
              <a:buChar char="●"/>
            </a:pPr>
            <a:r>
              <a:rPr lang="en" dirty="0">
                <a:solidFill>
                  <a:schemeClr val="dk1"/>
                </a:solidFill>
              </a:rPr>
              <a:t>Amount of Debt and Payment History</a:t>
            </a:r>
            <a:endParaRPr dirty="0">
              <a:solidFill>
                <a:schemeClr val="dk1"/>
              </a:solidFill>
            </a:endParaRPr>
          </a:p>
          <a:p>
            <a:pPr marL="457200" lvl="0" indent="-342900" rtl="0">
              <a:spcBef>
                <a:spcPts val="0"/>
              </a:spcBef>
              <a:spcAft>
                <a:spcPts val="0"/>
              </a:spcAft>
              <a:buClr>
                <a:schemeClr val="dk1"/>
              </a:buClr>
              <a:buSzPts val="1800"/>
              <a:buChar char="●"/>
            </a:pPr>
            <a:r>
              <a:rPr lang="en" dirty="0">
                <a:solidFill>
                  <a:schemeClr val="dk1"/>
                </a:solidFill>
              </a:rPr>
              <a:t>Income &amp; Assets</a:t>
            </a:r>
            <a:endParaRPr dirty="0">
              <a:solidFill>
                <a:schemeClr val="dk1"/>
              </a:solidFill>
            </a:endParaRPr>
          </a:p>
          <a:p>
            <a:pPr marL="457200" lvl="0" indent="-342900" rtl="0">
              <a:spcBef>
                <a:spcPts val="0"/>
              </a:spcBef>
              <a:spcAft>
                <a:spcPts val="0"/>
              </a:spcAft>
              <a:buClr>
                <a:schemeClr val="dk1"/>
              </a:buClr>
              <a:buSzPts val="1800"/>
              <a:buChar char="●"/>
            </a:pPr>
            <a:r>
              <a:rPr lang="en" dirty="0">
                <a:solidFill>
                  <a:schemeClr val="dk1"/>
                </a:solidFill>
              </a:rPr>
              <a:t>“Personal Character”</a:t>
            </a:r>
            <a:endParaRPr dirty="0">
              <a:solidFill>
                <a:schemeClr val="dk1"/>
              </a:solidFill>
            </a:endParaRPr>
          </a:p>
          <a:p>
            <a:pPr marL="457200" lvl="0" indent="-342900" rtl="0">
              <a:spcBef>
                <a:spcPts val="0"/>
              </a:spcBef>
              <a:spcAft>
                <a:spcPts val="0"/>
              </a:spcAft>
              <a:buClr>
                <a:schemeClr val="dk1"/>
              </a:buClr>
              <a:buSzPts val="1800"/>
              <a:buChar char="●"/>
            </a:pPr>
            <a:r>
              <a:rPr lang="en" dirty="0">
                <a:solidFill>
                  <a:schemeClr val="dk1"/>
                </a:solidFill>
              </a:rPr>
              <a:t>Co-Signer</a:t>
            </a:r>
            <a:endParaRPr dirty="0">
              <a:solidFill>
                <a:schemeClr val="dk1"/>
              </a:solidFill>
            </a:endParaRPr>
          </a:p>
          <a:p>
            <a:pPr marL="457200" lvl="0" indent="-342900" rtl="0">
              <a:spcBef>
                <a:spcPts val="0"/>
              </a:spcBef>
              <a:spcAft>
                <a:spcPts val="0"/>
              </a:spcAft>
              <a:buClr>
                <a:schemeClr val="dk1"/>
              </a:buClr>
              <a:buSzPts val="1800"/>
              <a:buChar char="●"/>
            </a:pPr>
            <a:r>
              <a:rPr lang="en" dirty="0">
                <a:solidFill>
                  <a:schemeClr val="dk1"/>
                </a:solidFill>
              </a:rPr>
              <a:t>References</a:t>
            </a:r>
            <a:endParaRPr dirty="0">
              <a:solidFill>
                <a:schemeClr val="dk1"/>
              </a:solidFill>
            </a:endParaRPr>
          </a:p>
          <a:p>
            <a:pPr marL="457200" lvl="0" indent="-342900" rtl="0">
              <a:spcBef>
                <a:spcPts val="0"/>
              </a:spcBef>
              <a:spcAft>
                <a:spcPts val="0"/>
              </a:spcAft>
              <a:buClr>
                <a:schemeClr val="dk1"/>
              </a:buClr>
              <a:buSzPts val="1800"/>
              <a:buChar char="●"/>
            </a:pPr>
            <a:r>
              <a:rPr lang="en" dirty="0">
                <a:solidFill>
                  <a:schemeClr val="dk1"/>
                </a:solidFill>
              </a:rPr>
              <a:t>Credit Score</a:t>
            </a:r>
            <a:endParaRPr dirty="0">
              <a:solidFill>
                <a:schemeClr val="dk1"/>
              </a:solidFill>
            </a:endParaRPr>
          </a:p>
          <a:p>
            <a:pPr marL="914400" lvl="1" indent="-317500" rtl="0">
              <a:spcBef>
                <a:spcPts val="0"/>
              </a:spcBef>
              <a:spcAft>
                <a:spcPts val="0"/>
              </a:spcAft>
              <a:buClr>
                <a:schemeClr val="dk1"/>
              </a:buClr>
              <a:buSzPts val="1400"/>
              <a:buChar char="○"/>
            </a:pPr>
            <a:r>
              <a:rPr lang="en" dirty="0">
                <a:solidFill>
                  <a:schemeClr val="dk1"/>
                </a:solidFill>
              </a:rPr>
              <a:t>Based on amount of debt, credit card payment history, debt-credit ratio etc.</a:t>
            </a:r>
            <a:endParaRPr dirty="0">
              <a:solidFill>
                <a:schemeClr val="dk1"/>
              </a:solidFill>
            </a:endParaRPr>
          </a:p>
          <a:p>
            <a:pPr marL="914400" lvl="1" indent="-317500" rtl="0">
              <a:spcBef>
                <a:spcPts val="0"/>
              </a:spcBef>
              <a:spcAft>
                <a:spcPts val="0"/>
              </a:spcAft>
              <a:buClr>
                <a:schemeClr val="dk1"/>
              </a:buClr>
              <a:buSzPts val="1400"/>
              <a:buChar char="○"/>
            </a:pPr>
            <a:r>
              <a:rPr lang="en" dirty="0">
                <a:solidFill>
                  <a:schemeClr val="dk1"/>
                </a:solidFill>
              </a:rPr>
              <a:t>May seem fair, but remember things like on-time payment of rent not included</a:t>
            </a:r>
            <a:endParaRPr dirty="0">
              <a:solidFill>
                <a:schemeClr val="dk1"/>
              </a:solidFill>
            </a:endParaRPr>
          </a:p>
          <a:p>
            <a:pPr marL="914400" lvl="1" indent="-317500" rtl="0">
              <a:spcBef>
                <a:spcPts val="0"/>
              </a:spcBef>
              <a:spcAft>
                <a:spcPts val="0"/>
              </a:spcAft>
              <a:buClr>
                <a:schemeClr val="dk1"/>
              </a:buClr>
              <a:buSzPts val="1400"/>
              <a:buChar char="○"/>
            </a:pPr>
            <a:r>
              <a:rPr lang="en" dirty="0">
                <a:solidFill>
                  <a:schemeClr val="dk1"/>
                </a:solidFill>
              </a:rPr>
              <a:t>Feedback loop - no/bad credit history, can’t get credit, high interest, can’t improve credit score</a:t>
            </a:r>
          </a:p>
          <a:p>
            <a:pPr marL="914400" lvl="1" indent="-317500" rtl="0">
              <a:spcBef>
                <a:spcPts val="0"/>
              </a:spcBef>
              <a:spcAft>
                <a:spcPts val="0"/>
              </a:spcAft>
              <a:buClr>
                <a:schemeClr val="dk1"/>
              </a:buClr>
              <a:buSzPts val="1400"/>
              <a:buChar char="○"/>
            </a:pPr>
            <a:r>
              <a:rPr lang="en" dirty="0">
                <a:solidFill>
                  <a:schemeClr val="dk1"/>
                </a:solidFill>
              </a:rPr>
              <a:t>Is somewhat transparent, and </a:t>
            </a:r>
            <a:r>
              <a:rPr lang="en-US" dirty="0">
                <a:solidFill>
                  <a:schemeClr val="dk1"/>
                </a:solidFill>
              </a:rPr>
              <a:t>errors </a:t>
            </a:r>
            <a:r>
              <a:rPr lang="en" dirty="0">
                <a:solidFill>
                  <a:schemeClr val="dk1"/>
                </a:solidFill>
              </a:rPr>
              <a:t>can be corrected</a:t>
            </a:r>
            <a:endParaRPr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Example: Bank Loans With Machine Learning</a:t>
            </a:r>
            <a:endParaRPr/>
          </a:p>
        </p:txBody>
      </p:sp>
      <p:sp>
        <p:nvSpPr>
          <p:cNvPr id="165" name="Shape 165"/>
          <p:cNvSpPr txBox="1">
            <a:spLocks noGrp="1"/>
          </p:cNvSpPr>
          <p:nvPr>
            <p:ph type="body" idx="1"/>
          </p:nvPr>
        </p:nvSpPr>
        <p:spPr>
          <a:xfrm>
            <a:off x="519775" y="918250"/>
            <a:ext cx="8312700" cy="487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i="1">
                <a:solidFill>
                  <a:schemeClr val="dk1"/>
                </a:solidFill>
              </a:rPr>
              <a:t>Algorithm </a:t>
            </a:r>
            <a:r>
              <a:rPr lang="en">
                <a:solidFill>
                  <a:schemeClr val="dk1"/>
                </a:solidFill>
              </a:rPr>
              <a:t>assessing </a:t>
            </a:r>
            <a:r>
              <a:rPr lang="en" b="1">
                <a:solidFill>
                  <a:schemeClr val="dk1"/>
                </a:solidFill>
              </a:rPr>
              <a:t>likelihood to repay</a:t>
            </a:r>
            <a:r>
              <a:rPr lang="en">
                <a:solidFill>
                  <a:schemeClr val="dk1"/>
                </a:solidFill>
              </a:rPr>
              <a:t>:</a:t>
            </a:r>
            <a:endParaRPr>
              <a:solidFill>
                <a:schemeClr val="dk1"/>
              </a:solidFill>
            </a:endParaRPr>
          </a:p>
        </p:txBody>
      </p:sp>
      <p:sp>
        <p:nvSpPr>
          <p:cNvPr id="166" name="Shape 166"/>
          <p:cNvSpPr txBox="1">
            <a:spLocks noGrp="1"/>
          </p:cNvSpPr>
          <p:nvPr>
            <p:ph type="body" idx="1"/>
          </p:nvPr>
        </p:nvSpPr>
        <p:spPr>
          <a:xfrm>
            <a:off x="519775" y="1405450"/>
            <a:ext cx="4645500" cy="3551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dk1"/>
              </a:buClr>
              <a:buSzPts val="1800"/>
              <a:buChar char="●"/>
            </a:pPr>
            <a:r>
              <a:rPr lang="en">
                <a:solidFill>
                  <a:schemeClr val="dk1"/>
                </a:solidFill>
              </a:rPr>
              <a:t>Employment Status and History</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Amount of Debt and Payment History</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Income &amp; Assets</a:t>
            </a:r>
            <a:endParaRPr>
              <a:solidFill>
                <a:schemeClr val="dk1"/>
              </a:solidFill>
            </a:endParaRPr>
          </a:p>
          <a:p>
            <a:pPr marL="457200" lvl="0" indent="-342900" rtl="0">
              <a:spcBef>
                <a:spcPts val="0"/>
              </a:spcBef>
              <a:spcAft>
                <a:spcPts val="0"/>
              </a:spcAft>
              <a:buClr>
                <a:schemeClr val="dk1"/>
              </a:buClr>
              <a:buSzPts val="1800"/>
              <a:buChar char="●"/>
            </a:pPr>
            <a:r>
              <a:rPr lang="en" strike="sngStrike">
                <a:solidFill>
                  <a:schemeClr val="dk1"/>
                </a:solidFill>
              </a:rPr>
              <a:t>“Personal Character”</a:t>
            </a:r>
            <a:endParaRPr strike="sngStrike">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Co-Signer</a:t>
            </a:r>
            <a:endParaRPr>
              <a:solidFill>
                <a:schemeClr val="dk1"/>
              </a:solidFill>
            </a:endParaRPr>
          </a:p>
          <a:p>
            <a:pPr marL="457200" lvl="0" indent="-342900" rtl="0">
              <a:spcBef>
                <a:spcPts val="0"/>
              </a:spcBef>
              <a:spcAft>
                <a:spcPts val="0"/>
              </a:spcAft>
              <a:buClr>
                <a:schemeClr val="dk1"/>
              </a:buClr>
              <a:buSzPts val="1800"/>
              <a:buChar char="●"/>
            </a:pPr>
            <a:r>
              <a:rPr lang="en" strike="sngStrike">
                <a:solidFill>
                  <a:schemeClr val="dk1"/>
                </a:solidFill>
              </a:rPr>
              <a:t>References</a:t>
            </a:r>
            <a:endParaRPr strike="sngStrike">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Credit Score</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Detailed Spending Habits</a:t>
            </a:r>
            <a:endParaRPr>
              <a:solidFill>
                <a:schemeClr val="dk1"/>
              </a:solidFill>
            </a:endParaRPr>
          </a:p>
          <a:p>
            <a:pPr marL="914400" lvl="1" indent="-317500" rtl="0">
              <a:spcBef>
                <a:spcPts val="0"/>
              </a:spcBef>
              <a:spcAft>
                <a:spcPts val="0"/>
              </a:spcAft>
              <a:buClr>
                <a:schemeClr val="dk1"/>
              </a:buClr>
              <a:buSzPts val="1400"/>
              <a:buChar char="○"/>
            </a:pPr>
            <a:r>
              <a:rPr lang="en">
                <a:solidFill>
                  <a:schemeClr val="dk1"/>
                </a:solidFill>
              </a:rPr>
              <a:t>Expenditures per month</a:t>
            </a:r>
            <a:endParaRPr>
              <a:solidFill>
                <a:schemeClr val="dk1"/>
              </a:solidFill>
            </a:endParaRPr>
          </a:p>
          <a:p>
            <a:pPr marL="914400" lvl="1" indent="-317500" rtl="0">
              <a:spcBef>
                <a:spcPts val="0"/>
              </a:spcBef>
              <a:spcAft>
                <a:spcPts val="0"/>
              </a:spcAft>
              <a:buClr>
                <a:schemeClr val="dk1"/>
              </a:buClr>
              <a:buSzPts val="1400"/>
              <a:buChar char="○"/>
            </a:pPr>
            <a:r>
              <a:rPr lang="en">
                <a:solidFill>
                  <a:schemeClr val="dk1"/>
                </a:solidFill>
              </a:rPr>
              <a:t>Where you shop</a:t>
            </a:r>
            <a:endParaRPr>
              <a:solidFill>
                <a:schemeClr val="dk1"/>
              </a:solidFill>
            </a:endParaRPr>
          </a:p>
          <a:p>
            <a:pPr marL="914400" lvl="1" indent="-317500" rtl="0">
              <a:spcBef>
                <a:spcPts val="0"/>
              </a:spcBef>
              <a:spcAft>
                <a:spcPts val="0"/>
              </a:spcAft>
              <a:buClr>
                <a:schemeClr val="dk1"/>
              </a:buClr>
              <a:buSzPts val="1400"/>
              <a:buChar char="○"/>
            </a:pPr>
            <a:r>
              <a:rPr lang="en">
                <a:solidFill>
                  <a:schemeClr val="dk1"/>
                </a:solidFill>
              </a:rPr>
              <a:t>Bill payment patterns</a:t>
            </a:r>
            <a:endParaRPr>
              <a:solidFill>
                <a:schemeClr val="dk1"/>
              </a:solidFill>
            </a:endParaRPr>
          </a:p>
        </p:txBody>
      </p:sp>
      <p:sp>
        <p:nvSpPr>
          <p:cNvPr id="167" name="Shape 167"/>
          <p:cNvSpPr txBox="1">
            <a:spLocks noGrp="1"/>
          </p:cNvSpPr>
          <p:nvPr>
            <p:ph type="body" idx="1"/>
          </p:nvPr>
        </p:nvSpPr>
        <p:spPr>
          <a:xfrm>
            <a:off x="4883625" y="1405450"/>
            <a:ext cx="4260300" cy="32595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dk1"/>
              </a:buClr>
              <a:buSzPts val="1800"/>
              <a:buChar char="●"/>
            </a:pPr>
            <a:r>
              <a:rPr lang="en" dirty="0">
                <a:solidFill>
                  <a:schemeClr val="dk1"/>
                </a:solidFill>
              </a:rPr>
              <a:t>Where You Live</a:t>
            </a:r>
            <a:endParaRPr dirty="0">
              <a:solidFill>
                <a:schemeClr val="dk1"/>
              </a:solidFill>
            </a:endParaRPr>
          </a:p>
          <a:p>
            <a:pPr marL="457200" lvl="0" indent="-342900" rtl="0">
              <a:spcBef>
                <a:spcPts val="0"/>
              </a:spcBef>
              <a:spcAft>
                <a:spcPts val="0"/>
              </a:spcAft>
              <a:buClr>
                <a:schemeClr val="dk1"/>
              </a:buClr>
              <a:buSzPts val="1800"/>
              <a:buChar char="●"/>
            </a:pPr>
            <a:r>
              <a:rPr lang="en" dirty="0">
                <a:solidFill>
                  <a:schemeClr val="dk1"/>
                </a:solidFill>
              </a:rPr>
              <a:t>Social Media Usage</a:t>
            </a:r>
            <a:endParaRPr dirty="0">
              <a:solidFill>
                <a:schemeClr val="dk1"/>
              </a:solidFill>
            </a:endParaRPr>
          </a:p>
          <a:p>
            <a:pPr marL="457200" lvl="0" indent="-342900" rtl="0">
              <a:spcBef>
                <a:spcPts val="0"/>
              </a:spcBef>
              <a:spcAft>
                <a:spcPts val="0"/>
              </a:spcAft>
              <a:buClr>
                <a:schemeClr val="dk1"/>
              </a:buClr>
              <a:buSzPts val="1800"/>
              <a:buChar char="●"/>
            </a:pPr>
            <a:r>
              <a:rPr lang="en" dirty="0">
                <a:solidFill>
                  <a:schemeClr val="dk1"/>
                </a:solidFill>
              </a:rPr>
              <a:t>Time You Wake Up</a:t>
            </a:r>
            <a:endParaRPr dirty="0">
              <a:solidFill>
                <a:schemeClr val="dk1"/>
              </a:solidFill>
            </a:endParaRPr>
          </a:p>
          <a:p>
            <a:pPr marL="457200" lvl="0" indent="-342900" rtl="0">
              <a:spcBef>
                <a:spcPts val="0"/>
              </a:spcBef>
              <a:spcAft>
                <a:spcPts val="0"/>
              </a:spcAft>
              <a:buClr>
                <a:schemeClr val="dk1"/>
              </a:buClr>
              <a:buSzPts val="1800"/>
              <a:buChar char="●"/>
            </a:pPr>
            <a:r>
              <a:rPr lang="en" dirty="0">
                <a:solidFill>
                  <a:schemeClr val="dk1"/>
                </a:solidFill>
              </a:rPr>
              <a:t>Workout Consistency</a:t>
            </a:r>
          </a:p>
          <a:p>
            <a:pPr>
              <a:buClr>
                <a:schemeClr val="dk1"/>
              </a:buClr>
            </a:pPr>
            <a:r>
              <a:rPr lang="en-US" dirty="0">
                <a:solidFill>
                  <a:schemeClr val="dk1"/>
                </a:solidFill>
              </a:rPr>
              <a:t>Driving Habits</a:t>
            </a:r>
            <a:endParaRPr dirty="0">
              <a:solidFill>
                <a:schemeClr val="dk1"/>
              </a:solidFill>
            </a:endParaRPr>
          </a:p>
          <a:p>
            <a:pPr marL="457200" lvl="0" indent="-342900" rtl="0">
              <a:spcBef>
                <a:spcPts val="0"/>
              </a:spcBef>
              <a:spcAft>
                <a:spcPts val="0"/>
              </a:spcAft>
              <a:buClr>
                <a:schemeClr val="dk1"/>
              </a:buClr>
              <a:buSzPts val="1800"/>
              <a:buChar char="●"/>
            </a:pPr>
            <a:r>
              <a:rPr lang="en" dirty="0">
                <a:solidFill>
                  <a:schemeClr val="dk1"/>
                </a:solidFill>
              </a:rPr>
              <a:t>Time Spent Playing Video Games</a:t>
            </a:r>
            <a:endParaRPr dirty="0">
              <a:solidFill>
                <a:schemeClr val="dk1"/>
              </a:solidFill>
            </a:endParaRPr>
          </a:p>
          <a:p>
            <a:pPr marL="457200" lvl="0" indent="-342900" rtl="0">
              <a:spcBef>
                <a:spcPts val="0"/>
              </a:spcBef>
              <a:spcAft>
                <a:spcPts val="0"/>
              </a:spcAft>
              <a:buClr>
                <a:schemeClr val="dk1"/>
              </a:buClr>
              <a:buSzPts val="1800"/>
              <a:buChar char="●"/>
            </a:pPr>
            <a:r>
              <a:rPr lang="en" dirty="0">
                <a:solidFill>
                  <a:schemeClr val="dk1"/>
                </a:solidFill>
              </a:rPr>
              <a:t>Favorite Music</a:t>
            </a:r>
            <a:endParaRPr dirty="0">
              <a:solidFill>
                <a:schemeClr val="dk1"/>
              </a:solidFill>
            </a:endParaRPr>
          </a:p>
          <a:p>
            <a:pPr marL="457200" lvl="0" indent="-342900" rtl="0">
              <a:spcBef>
                <a:spcPts val="0"/>
              </a:spcBef>
              <a:spcAft>
                <a:spcPts val="0"/>
              </a:spcAft>
              <a:buClr>
                <a:schemeClr val="dk1"/>
              </a:buClr>
              <a:buSzPts val="1800"/>
              <a:buChar char="●"/>
            </a:pPr>
            <a:r>
              <a:rPr lang="en" dirty="0">
                <a:solidFill>
                  <a:schemeClr val="dk1"/>
                </a:solidFill>
              </a:rPr>
              <a:t>Browser History</a:t>
            </a:r>
            <a:endParaRPr dirty="0">
              <a:solidFill>
                <a:schemeClr val="dk1"/>
              </a:solidFill>
            </a:endParaRPr>
          </a:p>
          <a:p>
            <a:pPr marL="457200" lvl="0" indent="-342900" rtl="0">
              <a:spcBef>
                <a:spcPts val="0"/>
              </a:spcBef>
              <a:spcAft>
                <a:spcPts val="0"/>
              </a:spcAft>
              <a:buClr>
                <a:schemeClr val="dk1"/>
              </a:buClr>
              <a:buSzPts val="1800"/>
              <a:buChar char="●"/>
            </a:pPr>
            <a:r>
              <a:rPr lang="en" dirty="0">
                <a:solidFill>
                  <a:schemeClr val="dk1"/>
                </a:solidFill>
              </a:rPr>
              <a:t>Facebook Friends’ Financial Status</a:t>
            </a:r>
            <a:endParaRPr dirty="0">
              <a:solidFill>
                <a:schemeClr val="dk1"/>
              </a:solidFill>
            </a:endParaRPr>
          </a:p>
          <a:p>
            <a:pPr marL="457200" lvl="0" indent="-342900" rtl="0">
              <a:spcBef>
                <a:spcPts val="0"/>
              </a:spcBef>
              <a:spcAft>
                <a:spcPts val="0"/>
              </a:spcAft>
              <a:buClr>
                <a:schemeClr val="dk1"/>
              </a:buClr>
              <a:buSzPts val="1800"/>
              <a:buChar char="●"/>
            </a:pPr>
            <a:r>
              <a:rPr lang="en" dirty="0">
                <a:solidFill>
                  <a:schemeClr val="dk1"/>
                </a:solidFill>
              </a:rPr>
              <a:t>etc etc etc</a:t>
            </a:r>
            <a:endParaRPr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74275"/>
            <a:ext cx="8520600" cy="3226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Is it </a:t>
            </a:r>
            <a:r>
              <a:rPr lang="en" b="1"/>
              <a:t>fair </a:t>
            </a:r>
            <a:r>
              <a:rPr lang="en"/>
              <a:t>for your interest rate,</a:t>
            </a:r>
            <a:br>
              <a:rPr lang="en"/>
            </a:br>
            <a:r>
              <a:rPr lang="en"/>
              <a:t>or whether you even get a loan offer,</a:t>
            </a:r>
            <a:br>
              <a:rPr lang="en"/>
            </a:br>
            <a:r>
              <a:rPr lang="en"/>
              <a:t>to be based on the default rates of “similar” people who, for instance, listen to the same kind of music as you?</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ctrTitle"/>
          </p:nvPr>
        </p:nvSpPr>
        <p:spPr>
          <a:xfrm>
            <a:off x="311700" y="345200"/>
            <a:ext cx="8520600" cy="4693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What does it mean for decisions to become increasingly data-driven and automated?</a:t>
            </a:r>
            <a:endParaRPr sz="3600"/>
          </a:p>
          <a:p>
            <a:pPr marL="0" lvl="0" indent="0">
              <a:spcBef>
                <a:spcPts val="0"/>
              </a:spcBef>
              <a:spcAft>
                <a:spcPts val="0"/>
              </a:spcAft>
              <a:buNone/>
            </a:pPr>
            <a:endParaRPr sz="3600"/>
          </a:p>
          <a:p>
            <a:pPr marL="0" lvl="0" indent="0">
              <a:spcBef>
                <a:spcPts val="0"/>
              </a:spcBef>
              <a:spcAft>
                <a:spcPts val="0"/>
              </a:spcAft>
              <a:buNone/>
            </a:pPr>
            <a:r>
              <a:rPr lang="en" sz="2400"/>
              <a:t>We’re still making the same types of decisions</a:t>
            </a:r>
            <a:br>
              <a:rPr lang="en" sz="2400"/>
            </a:br>
            <a:r>
              <a:rPr lang="en" sz="1800" i="1">
                <a:solidFill>
                  <a:srgbClr val="999999"/>
                </a:solidFill>
              </a:rPr>
              <a:t>(Who should receive funds from government programs? Who is at risk of dropping out of a university, and how do we intervene? What medical treatment should be applied based on a set of symptoms? Where should we locate the next branch of our business? etc etc),</a:t>
            </a:r>
            <a:br>
              <a:rPr lang="en" sz="1800" i="1">
                <a:solidFill>
                  <a:srgbClr val="999999"/>
                </a:solidFill>
              </a:rPr>
            </a:br>
            <a:r>
              <a:rPr lang="en" sz="2400"/>
              <a:t>but now we’re using much more data,</a:t>
            </a:r>
            <a:br>
              <a:rPr lang="en" sz="2400"/>
            </a:br>
            <a:r>
              <a:rPr lang="en" sz="2400"/>
              <a:t>and programming computers to help us find patterns</a:t>
            </a:r>
            <a:br>
              <a:rPr lang="en" sz="2400"/>
            </a:br>
            <a:r>
              <a:rPr lang="en" sz="2400"/>
              <a:t>from datasets larger than humans could sensibly process.</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311700" y="362800"/>
            <a:ext cx="8520600" cy="3539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dirty="0">
                <a:latin typeface="+mj-lt"/>
                <a:ea typeface="Roboto" panose="020B0604020202020204" charset="0"/>
              </a:rPr>
              <a:t>What comes to mind</a:t>
            </a:r>
            <a:br>
              <a:rPr lang="en" sz="3600" dirty="0">
                <a:latin typeface="+mj-lt"/>
                <a:ea typeface="Roboto" panose="020B0604020202020204" charset="0"/>
              </a:rPr>
            </a:br>
            <a:r>
              <a:rPr lang="en" sz="3600" dirty="0">
                <a:latin typeface="+mj-lt"/>
                <a:ea typeface="Roboto" panose="020B0604020202020204" charset="0"/>
              </a:rPr>
              <a:t>for most people</a:t>
            </a:r>
            <a:br>
              <a:rPr lang="en" sz="3600" dirty="0">
                <a:latin typeface="+mj-lt"/>
                <a:ea typeface="Roboto" panose="020B0604020202020204" charset="0"/>
              </a:rPr>
            </a:br>
            <a:r>
              <a:rPr lang="en" sz="3600" dirty="0">
                <a:latin typeface="+mj-lt"/>
                <a:ea typeface="Roboto" panose="020B0604020202020204" charset="0"/>
              </a:rPr>
              <a:t>when they are asked about</a:t>
            </a:r>
            <a:br>
              <a:rPr lang="en" sz="3600" dirty="0">
                <a:latin typeface="+mj-lt"/>
                <a:ea typeface="Roboto" panose="020B0604020202020204" charset="0"/>
              </a:rPr>
            </a:br>
            <a:r>
              <a:rPr lang="en" sz="3600" dirty="0">
                <a:latin typeface="+mj-lt"/>
                <a:ea typeface="Roboto" panose="020B0604020202020204" charset="0"/>
              </a:rPr>
              <a:t>their fears related to</a:t>
            </a:r>
            <a:br>
              <a:rPr lang="en" sz="3600" dirty="0">
                <a:latin typeface="+mj-lt"/>
                <a:ea typeface="Roboto" panose="020B0604020202020204" charset="0"/>
              </a:rPr>
            </a:br>
            <a:r>
              <a:rPr lang="en" sz="3600" dirty="0">
                <a:latin typeface="+mj-lt"/>
                <a:ea typeface="Roboto" panose="020B0604020202020204" charset="0"/>
              </a:rPr>
              <a:t>“Artificial Intelligence”</a:t>
            </a:r>
            <a:br>
              <a:rPr lang="en" sz="3600" dirty="0">
                <a:latin typeface="+mj-lt"/>
                <a:ea typeface="Roboto" panose="020B0604020202020204" charset="0"/>
              </a:rPr>
            </a:br>
            <a:r>
              <a:rPr lang="en" sz="3600" dirty="0">
                <a:latin typeface="+mj-lt"/>
                <a:ea typeface="Roboto" panose="020B0604020202020204" charset="0"/>
              </a:rPr>
              <a:t>or “Machine Learning”?</a:t>
            </a:r>
            <a:endParaRPr sz="3600" dirty="0">
              <a:latin typeface="+mj-lt"/>
              <a:ea typeface="Roboto"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subTitle" idx="1"/>
          </p:nvPr>
        </p:nvSpPr>
        <p:spPr>
          <a:xfrm>
            <a:off x="225750" y="190325"/>
            <a:ext cx="8692500" cy="487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a:solidFill>
                  <a:srgbClr val="000000"/>
                </a:solidFill>
              </a:rPr>
              <a:t>If designed well,</a:t>
            </a:r>
            <a:br>
              <a:rPr lang="en" sz="3600">
                <a:solidFill>
                  <a:srgbClr val="000000"/>
                </a:solidFill>
              </a:rPr>
            </a:br>
            <a:r>
              <a:rPr lang="en" sz="3600">
                <a:solidFill>
                  <a:srgbClr val="000000"/>
                </a:solidFill>
              </a:rPr>
              <a:t>machine learning systems</a:t>
            </a:r>
            <a:br>
              <a:rPr lang="en" sz="3600">
                <a:solidFill>
                  <a:srgbClr val="000000"/>
                </a:solidFill>
              </a:rPr>
            </a:br>
            <a:r>
              <a:rPr lang="en" sz="3600">
                <a:solidFill>
                  <a:srgbClr val="000000"/>
                </a:solidFill>
              </a:rPr>
              <a:t>can improve our world!</a:t>
            </a:r>
            <a:endParaRPr sz="3600">
              <a:solidFill>
                <a:srgbClr val="000000"/>
              </a:solidFill>
            </a:endParaRPr>
          </a:p>
          <a:p>
            <a:pPr marL="0" lvl="0" indent="0" rtl="0">
              <a:spcBef>
                <a:spcPts val="1000"/>
              </a:spcBef>
              <a:spcAft>
                <a:spcPts val="0"/>
              </a:spcAft>
              <a:buNone/>
            </a:pPr>
            <a:endParaRPr sz="2400">
              <a:solidFill>
                <a:srgbClr val="000000"/>
              </a:solidFill>
            </a:endParaRPr>
          </a:p>
          <a:p>
            <a:pPr marL="0" lvl="0" indent="0" rtl="0">
              <a:spcBef>
                <a:spcPts val="1000"/>
              </a:spcBef>
              <a:spcAft>
                <a:spcPts val="0"/>
              </a:spcAft>
              <a:buNone/>
            </a:pPr>
            <a:r>
              <a:rPr lang="en" sz="3000">
                <a:solidFill>
                  <a:srgbClr val="000000"/>
                </a:solidFill>
              </a:rPr>
              <a:t>Better more targeted answers faster!</a:t>
            </a:r>
            <a:endParaRPr sz="3000">
              <a:solidFill>
                <a:srgbClr val="000000"/>
              </a:solidFill>
            </a:endParaRPr>
          </a:p>
          <a:p>
            <a:pPr marL="0" lvl="0" indent="0" rtl="0">
              <a:spcBef>
                <a:spcPts val="1000"/>
              </a:spcBef>
              <a:spcAft>
                <a:spcPts val="0"/>
              </a:spcAft>
              <a:buNone/>
            </a:pPr>
            <a:endParaRPr sz="2400">
              <a:solidFill>
                <a:srgbClr val="000000"/>
              </a:solidFill>
            </a:endParaRPr>
          </a:p>
          <a:p>
            <a:pPr marL="0" lvl="0" indent="0" rtl="0">
              <a:spcBef>
                <a:spcPts val="1000"/>
              </a:spcBef>
              <a:spcAft>
                <a:spcPts val="1000"/>
              </a:spcAft>
              <a:buNone/>
            </a:pPr>
            <a:r>
              <a:rPr lang="en" sz="2400" i="1">
                <a:solidFill>
                  <a:srgbClr val="999999"/>
                </a:solidFill>
              </a:rPr>
              <a:t>More efficient use of taxpayer dollars, students receiving financial aid and intervention tutoring to help keep them in school, highly customized medical treatments, lower-risk business decisions!   </a:t>
            </a:r>
            <a:endParaRPr sz="2400" i="1">
              <a:solidFill>
                <a:srgbClr val="99999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subTitle" idx="1"/>
          </p:nvPr>
        </p:nvSpPr>
        <p:spPr>
          <a:xfrm>
            <a:off x="225750" y="560075"/>
            <a:ext cx="8692500" cy="420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solidFill>
                  <a:schemeClr val="dk1"/>
                </a:solidFill>
                <a:latin typeface="Roboto"/>
                <a:ea typeface="Roboto"/>
                <a:cs typeface="Roboto"/>
                <a:sym typeface="Roboto"/>
              </a:rPr>
              <a:t>But we have to keep in mind that now:</a:t>
            </a:r>
            <a:endParaRPr sz="3000">
              <a:solidFill>
                <a:schemeClr val="dk1"/>
              </a:solidFill>
              <a:latin typeface="Roboto"/>
              <a:ea typeface="Roboto"/>
              <a:cs typeface="Roboto"/>
              <a:sym typeface="Roboto"/>
            </a:endParaRPr>
          </a:p>
          <a:p>
            <a:pPr marL="0" lvl="0" indent="0" rtl="0">
              <a:spcBef>
                <a:spcPts val="0"/>
              </a:spcBef>
              <a:spcAft>
                <a:spcPts val="0"/>
              </a:spcAft>
              <a:buNone/>
            </a:pPr>
            <a:endParaRPr sz="3000">
              <a:solidFill>
                <a:schemeClr val="dk1"/>
              </a:solidFill>
              <a:latin typeface="Roboto"/>
              <a:ea typeface="Roboto"/>
              <a:cs typeface="Roboto"/>
              <a:sym typeface="Roboto"/>
            </a:endParaRPr>
          </a:p>
          <a:p>
            <a:pPr marL="0" lvl="0" indent="0" rtl="0">
              <a:spcBef>
                <a:spcPts val="0"/>
              </a:spcBef>
              <a:spcAft>
                <a:spcPts val="0"/>
              </a:spcAft>
              <a:buNone/>
            </a:pPr>
            <a:r>
              <a:rPr lang="en" sz="3000" b="1">
                <a:solidFill>
                  <a:schemeClr val="dk1"/>
                </a:solidFill>
                <a:latin typeface="Roboto"/>
                <a:ea typeface="Roboto"/>
                <a:cs typeface="Roboto"/>
                <a:sym typeface="Roboto"/>
              </a:rPr>
              <a:t>“...we have the potential to make bad decisions far more quickly, efficiently, and with far greater impact than we did in the past”</a:t>
            </a:r>
            <a:endParaRPr sz="3000" b="1">
              <a:solidFill>
                <a:schemeClr val="dk1"/>
              </a:solidFill>
              <a:latin typeface="Roboto"/>
              <a:ea typeface="Roboto"/>
              <a:cs typeface="Roboto"/>
              <a:sym typeface="Roboto"/>
            </a:endParaRPr>
          </a:p>
          <a:p>
            <a:pPr marL="0" lvl="0" indent="0" rtl="0">
              <a:spcBef>
                <a:spcPts val="0"/>
              </a:spcBef>
              <a:spcAft>
                <a:spcPts val="1000"/>
              </a:spcAft>
              <a:buNone/>
            </a:pPr>
            <a:r>
              <a:rPr lang="en" sz="3000">
                <a:solidFill>
                  <a:schemeClr val="dk1"/>
                </a:solidFill>
                <a:latin typeface="Roboto"/>
                <a:ea typeface="Roboto"/>
                <a:cs typeface="Roboto"/>
                <a:sym typeface="Roboto"/>
              </a:rPr>
              <a:t> </a:t>
            </a:r>
            <a:br>
              <a:rPr lang="en" sz="3000">
                <a:solidFill>
                  <a:schemeClr val="dk1"/>
                </a:solidFill>
                <a:latin typeface="Roboto"/>
                <a:ea typeface="Roboto"/>
                <a:cs typeface="Roboto"/>
                <a:sym typeface="Roboto"/>
              </a:rPr>
            </a:br>
            <a:r>
              <a:rPr lang="en" sz="3000">
                <a:solidFill>
                  <a:schemeClr val="dk1"/>
                </a:solidFill>
                <a:latin typeface="Roboto"/>
                <a:ea typeface="Roboto"/>
                <a:cs typeface="Roboto"/>
                <a:sym typeface="Roboto"/>
              </a:rPr>
              <a:t>-Susan Etlinger, 2014 TED Talk</a:t>
            </a:r>
            <a:endParaRPr sz="3000">
              <a:solidFill>
                <a:schemeClr val="dk1"/>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ctrTitle"/>
          </p:nvPr>
        </p:nvSpPr>
        <p:spPr>
          <a:xfrm>
            <a:off x="311700" y="744575"/>
            <a:ext cx="8520600" cy="310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How can human biases get into a machine learning model?</a:t>
            </a:r>
            <a:endParaRPr sz="3600"/>
          </a:p>
          <a:p>
            <a:pPr marL="0" lvl="0" indent="0">
              <a:spcBef>
                <a:spcPts val="0"/>
              </a:spcBef>
              <a:spcAft>
                <a:spcPts val="0"/>
              </a:spcAft>
              <a:buNone/>
            </a:pPr>
            <a:endParaRPr sz="3600"/>
          </a:p>
          <a:p>
            <a:pPr marL="0" lvl="0" indent="0" rtl="0">
              <a:spcBef>
                <a:spcPts val="0"/>
              </a:spcBef>
              <a:spcAft>
                <a:spcPts val="0"/>
              </a:spcAft>
              <a:buNone/>
            </a:pPr>
            <a:r>
              <a:rPr lang="en" sz="3600"/>
              <a:t>Let’s explore how machine learning systems are designed and developed</a:t>
            </a: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Some Types of</a:t>
            </a:r>
            <a:br>
              <a:rPr lang="en"/>
            </a:br>
            <a:r>
              <a:rPr lang="en"/>
              <a:t>Machine Learning Models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Regression</a:t>
            </a:r>
            <a:endParaRPr/>
          </a:p>
        </p:txBody>
      </p:sp>
      <p:sp>
        <p:nvSpPr>
          <p:cNvPr id="214" name="Shape 2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A64D79"/>
                </a:solidFill>
              </a:rPr>
              <a:t>What output value do we expect</a:t>
            </a:r>
            <a:br>
              <a:rPr lang="en">
                <a:solidFill>
                  <a:srgbClr val="A64D79"/>
                </a:solidFill>
              </a:rPr>
            </a:br>
            <a:r>
              <a:rPr lang="en">
                <a:solidFill>
                  <a:srgbClr val="A64D79"/>
                </a:solidFill>
              </a:rPr>
              <a:t>an input value to translate to?</a:t>
            </a:r>
            <a:endParaRPr>
              <a:solidFill>
                <a:srgbClr val="A64D79"/>
              </a:solidFill>
            </a:endParaRPr>
          </a:p>
        </p:txBody>
      </p:sp>
      <p:sp>
        <p:nvSpPr>
          <p:cNvPr id="215" name="Shape 215"/>
          <p:cNvSpPr/>
          <p:nvPr/>
        </p:nvSpPr>
        <p:spPr>
          <a:xfrm>
            <a:off x="1084100" y="539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a:off x="1501500"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a:off x="642075"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a:off x="1084100" y="16322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p:nvPr/>
        </p:nvSpPr>
        <p:spPr>
          <a:xfrm>
            <a:off x="1705750"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p:nvPr/>
        </p:nvSpPr>
        <p:spPr>
          <a:xfrm>
            <a:off x="1071788" y="10005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a:off x="19985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a:off x="25002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 name="Shape 223"/>
          <p:cNvSpPr/>
          <p:nvPr/>
        </p:nvSpPr>
        <p:spPr>
          <a:xfrm>
            <a:off x="1573250" y="19094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p:nvPr/>
        </p:nvSpPr>
        <p:spPr>
          <a:xfrm>
            <a:off x="1071800" y="211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a:off x="1501500" y="18388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a:off x="1998500" y="8168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a:off x="2366650" y="2080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p:nvPr/>
        </p:nvSpPr>
        <p:spPr>
          <a:xfrm>
            <a:off x="3121325"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p:nvPr/>
        </p:nvSpPr>
        <p:spPr>
          <a:xfrm>
            <a:off x="642075" y="2433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a:off x="2643850" y="9517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a:off x="2777400" y="923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a:off x="3555475" y="8168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a:off x="4117450" y="539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p:nvPr/>
        </p:nvSpPr>
        <p:spPr>
          <a:xfrm>
            <a:off x="3278275" y="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p:nvPr/>
        </p:nvSpPr>
        <p:spPr>
          <a:xfrm>
            <a:off x="345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a:off x="666700" y="16322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a:off x="34500" y="20065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a:off x="943900" y="14613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 name="Shape 239"/>
          <p:cNvSpPr/>
          <p:nvPr/>
        </p:nvSpPr>
        <p:spPr>
          <a:xfrm>
            <a:off x="2600775" y="3695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p:nvPr/>
        </p:nvSpPr>
        <p:spPr>
          <a:xfrm>
            <a:off x="3278275" y="1417063"/>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1786000" y="1252313"/>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a:off x="1535150" y="7445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a:off x="1725375" y="3813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p:nvPr/>
        </p:nvSpPr>
        <p:spPr>
          <a:xfrm>
            <a:off x="3441525" y="15755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Shape 249"/>
          <p:cNvSpPr/>
          <p:nvPr/>
        </p:nvSpPr>
        <p:spPr>
          <a:xfrm>
            <a:off x="3858925" y="2173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p:nvPr/>
        </p:nvSpPr>
        <p:spPr>
          <a:xfrm>
            <a:off x="2999500" y="2173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a:off x="3441525" y="26681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a:off x="4063175" y="1631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a:off x="3429213" y="20364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p:nvPr/>
        </p:nvSpPr>
        <p:spPr>
          <a:xfrm>
            <a:off x="4355925" y="24899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p:nvPr/>
        </p:nvSpPr>
        <p:spPr>
          <a:xfrm>
            <a:off x="4857625" y="24899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a:off x="3930675" y="29453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a:off x="3429225" y="31519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a:off x="3858925" y="28747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p:nvPr/>
        </p:nvSpPr>
        <p:spPr>
          <a:xfrm>
            <a:off x="4355925" y="1852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a:off x="4724075" y="12439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a:off x="5478750" y="1631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a:off x="2999500" y="3469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 name="Shape 263"/>
          <p:cNvSpPr/>
          <p:nvPr/>
        </p:nvSpPr>
        <p:spPr>
          <a:xfrm>
            <a:off x="5001275" y="19876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 name="Shape 264"/>
          <p:cNvSpPr/>
          <p:nvPr/>
        </p:nvSpPr>
        <p:spPr>
          <a:xfrm>
            <a:off x="5134825" y="11282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a:off x="5912900" y="1852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a:off x="6474875" y="15755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p:nvPr/>
        </p:nvSpPr>
        <p:spPr>
          <a:xfrm>
            <a:off x="5635700" y="10359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8" name="Shape 268"/>
          <p:cNvSpPr/>
          <p:nvPr/>
        </p:nvSpPr>
        <p:spPr>
          <a:xfrm>
            <a:off x="2391925" y="24899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9" name="Shape 269"/>
          <p:cNvSpPr/>
          <p:nvPr/>
        </p:nvSpPr>
        <p:spPr>
          <a:xfrm>
            <a:off x="3024125" y="26681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0" name="Shape 270"/>
          <p:cNvSpPr/>
          <p:nvPr/>
        </p:nvSpPr>
        <p:spPr>
          <a:xfrm>
            <a:off x="2391925" y="30424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1" name="Shape 271"/>
          <p:cNvSpPr/>
          <p:nvPr/>
        </p:nvSpPr>
        <p:spPr>
          <a:xfrm>
            <a:off x="3301325" y="24972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2" name="Shape 272"/>
          <p:cNvSpPr/>
          <p:nvPr/>
        </p:nvSpPr>
        <p:spPr>
          <a:xfrm>
            <a:off x="4958200" y="14054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p:nvPr/>
        </p:nvSpPr>
        <p:spPr>
          <a:xfrm>
            <a:off x="5635700" y="2452963"/>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4" name="Shape 274"/>
          <p:cNvSpPr/>
          <p:nvPr/>
        </p:nvSpPr>
        <p:spPr>
          <a:xfrm>
            <a:off x="4143425" y="2288213"/>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5" name="Shape 275"/>
          <p:cNvSpPr/>
          <p:nvPr/>
        </p:nvSpPr>
        <p:spPr>
          <a:xfrm>
            <a:off x="3892575" y="17804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p:nvPr/>
        </p:nvSpPr>
        <p:spPr>
          <a:xfrm>
            <a:off x="4082800" y="14172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77" name="Shape 277"/>
          <p:cNvCxnSpPr/>
          <p:nvPr/>
        </p:nvCxnSpPr>
        <p:spPr>
          <a:xfrm>
            <a:off x="1939350" y="358950"/>
            <a:ext cx="0" cy="3722100"/>
          </a:xfrm>
          <a:prstGeom prst="straightConnector1">
            <a:avLst/>
          </a:prstGeom>
          <a:noFill/>
          <a:ln w="9525" cap="flat" cmpd="sng">
            <a:solidFill>
              <a:schemeClr val="dk2"/>
            </a:solidFill>
            <a:prstDash val="solid"/>
            <a:round/>
            <a:headEnd type="none" w="med" len="med"/>
            <a:tailEnd type="none" w="med" len="med"/>
          </a:ln>
        </p:spPr>
      </p:cxnSp>
      <p:cxnSp>
        <p:nvCxnSpPr>
          <p:cNvPr id="278" name="Shape 278"/>
          <p:cNvCxnSpPr/>
          <p:nvPr/>
        </p:nvCxnSpPr>
        <p:spPr>
          <a:xfrm>
            <a:off x="1897800" y="4020800"/>
            <a:ext cx="53484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p:nvPr/>
        </p:nvSpPr>
        <p:spPr>
          <a:xfrm>
            <a:off x="3441525" y="15755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p:nvPr/>
        </p:nvSpPr>
        <p:spPr>
          <a:xfrm>
            <a:off x="3858925" y="2173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p:nvPr/>
        </p:nvSpPr>
        <p:spPr>
          <a:xfrm>
            <a:off x="2999500" y="2173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p:nvPr/>
        </p:nvSpPr>
        <p:spPr>
          <a:xfrm>
            <a:off x="3441525" y="26681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7" name="Shape 287"/>
          <p:cNvSpPr/>
          <p:nvPr/>
        </p:nvSpPr>
        <p:spPr>
          <a:xfrm>
            <a:off x="4063175" y="1631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p:nvPr/>
        </p:nvSpPr>
        <p:spPr>
          <a:xfrm>
            <a:off x="3429213" y="20364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9" name="Shape 289"/>
          <p:cNvSpPr/>
          <p:nvPr/>
        </p:nvSpPr>
        <p:spPr>
          <a:xfrm>
            <a:off x="4355925" y="24899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p:nvPr/>
        </p:nvSpPr>
        <p:spPr>
          <a:xfrm>
            <a:off x="4857625" y="24899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p:nvPr/>
        </p:nvSpPr>
        <p:spPr>
          <a:xfrm>
            <a:off x="3930675" y="29453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p:nvPr/>
        </p:nvSpPr>
        <p:spPr>
          <a:xfrm>
            <a:off x="3429225" y="31519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p:nvPr/>
        </p:nvSpPr>
        <p:spPr>
          <a:xfrm>
            <a:off x="3858925" y="28747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p:nvPr/>
        </p:nvSpPr>
        <p:spPr>
          <a:xfrm>
            <a:off x="4355925" y="1852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p:nvPr/>
        </p:nvSpPr>
        <p:spPr>
          <a:xfrm>
            <a:off x="4724075" y="12439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p:nvPr/>
        </p:nvSpPr>
        <p:spPr>
          <a:xfrm>
            <a:off x="5478750" y="1631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p:nvPr/>
        </p:nvSpPr>
        <p:spPr>
          <a:xfrm>
            <a:off x="2999500" y="3469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 name="Shape 298"/>
          <p:cNvSpPr/>
          <p:nvPr/>
        </p:nvSpPr>
        <p:spPr>
          <a:xfrm>
            <a:off x="5001275" y="19876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p:nvPr/>
        </p:nvSpPr>
        <p:spPr>
          <a:xfrm>
            <a:off x="5134825" y="11282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p:nvPr/>
        </p:nvSpPr>
        <p:spPr>
          <a:xfrm>
            <a:off x="5912900" y="1852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 name="Shape 301"/>
          <p:cNvSpPr/>
          <p:nvPr/>
        </p:nvSpPr>
        <p:spPr>
          <a:xfrm>
            <a:off x="6474875" y="15755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 name="Shape 302"/>
          <p:cNvSpPr/>
          <p:nvPr/>
        </p:nvSpPr>
        <p:spPr>
          <a:xfrm>
            <a:off x="5635700" y="10359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Shape 303"/>
          <p:cNvSpPr/>
          <p:nvPr/>
        </p:nvSpPr>
        <p:spPr>
          <a:xfrm>
            <a:off x="2391925" y="24899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p:nvPr/>
        </p:nvSpPr>
        <p:spPr>
          <a:xfrm>
            <a:off x="3024125" y="26681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p:nvPr/>
        </p:nvSpPr>
        <p:spPr>
          <a:xfrm>
            <a:off x="2391925" y="30424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Shape 306"/>
          <p:cNvSpPr/>
          <p:nvPr/>
        </p:nvSpPr>
        <p:spPr>
          <a:xfrm>
            <a:off x="3301325" y="24972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p:nvPr/>
        </p:nvSpPr>
        <p:spPr>
          <a:xfrm>
            <a:off x="4958200" y="14054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p:nvPr/>
        </p:nvSpPr>
        <p:spPr>
          <a:xfrm>
            <a:off x="5635700" y="2452963"/>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p:nvPr/>
        </p:nvSpPr>
        <p:spPr>
          <a:xfrm>
            <a:off x="4143425" y="2288213"/>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 name="Shape 310"/>
          <p:cNvSpPr/>
          <p:nvPr/>
        </p:nvSpPr>
        <p:spPr>
          <a:xfrm>
            <a:off x="3892575" y="17804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p:nvPr/>
        </p:nvSpPr>
        <p:spPr>
          <a:xfrm>
            <a:off x="4082800" y="14172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12" name="Shape 312"/>
          <p:cNvCxnSpPr/>
          <p:nvPr/>
        </p:nvCxnSpPr>
        <p:spPr>
          <a:xfrm>
            <a:off x="1939350" y="358950"/>
            <a:ext cx="0" cy="3722100"/>
          </a:xfrm>
          <a:prstGeom prst="straightConnector1">
            <a:avLst/>
          </a:prstGeom>
          <a:noFill/>
          <a:ln w="9525" cap="flat" cmpd="sng">
            <a:solidFill>
              <a:schemeClr val="dk2"/>
            </a:solidFill>
            <a:prstDash val="solid"/>
            <a:round/>
            <a:headEnd type="none" w="med" len="med"/>
            <a:tailEnd type="none" w="med" len="med"/>
          </a:ln>
        </p:spPr>
      </p:cxnSp>
      <p:cxnSp>
        <p:nvCxnSpPr>
          <p:cNvPr id="313" name="Shape 313"/>
          <p:cNvCxnSpPr/>
          <p:nvPr/>
        </p:nvCxnSpPr>
        <p:spPr>
          <a:xfrm>
            <a:off x="1897800" y="4020800"/>
            <a:ext cx="5348400" cy="0"/>
          </a:xfrm>
          <a:prstGeom prst="straightConnector1">
            <a:avLst/>
          </a:prstGeom>
          <a:noFill/>
          <a:ln w="9525" cap="flat" cmpd="sng">
            <a:solidFill>
              <a:schemeClr val="dk2"/>
            </a:solidFill>
            <a:prstDash val="solid"/>
            <a:round/>
            <a:headEnd type="none" w="med" len="med"/>
            <a:tailEnd type="none" w="med" len="med"/>
          </a:ln>
        </p:spPr>
      </p:cxnSp>
      <p:cxnSp>
        <p:nvCxnSpPr>
          <p:cNvPr id="314" name="Shape 314"/>
          <p:cNvCxnSpPr/>
          <p:nvPr/>
        </p:nvCxnSpPr>
        <p:spPr>
          <a:xfrm rot="10800000" flipH="1">
            <a:off x="1880625" y="961200"/>
            <a:ext cx="5227800" cy="2517600"/>
          </a:xfrm>
          <a:prstGeom prst="straightConnector1">
            <a:avLst/>
          </a:prstGeom>
          <a:noFill/>
          <a:ln w="38100" cap="flat" cmpd="sng">
            <a:solidFill>
              <a:schemeClr val="dk2"/>
            </a:solidFill>
            <a:prstDash val="dash"/>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cxnSp>
        <p:nvCxnSpPr>
          <p:cNvPr id="319" name="Shape 319"/>
          <p:cNvCxnSpPr/>
          <p:nvPr/>
        </p:nvCxnSpPr>
        <p:spPr>
          <a:xfrm>
            <a:off x="1939350" y="358950"/>
            <a:ext cx="0" cy="3722100"/>
          </a:xfrm>
          <a:prstGeom prst="straightConnector1">
            <a:avLst/>
          </a:prstGeom>
          <a:noFill/>
          <a:ln w="9525" cap="flat" cmpd="sng">
            <a:solidFill>
              <a:schemeClr val="dk2"/>
            </a:solidFill>
            <a:prstDash val="solid"/>
            <a:round/>
            <a:headEnd type="none" w="med" len="med"/>
            <a:tailEnd type="none" w="med" len="med"/>
          </a:ln>
        </p:spPr>
      </p:cxnSp>
      <p:cxnSp>
        <p:nvCxnSpPr>
          <p:cNvPr id="320" name="Shape 320"/>
          <p:cNvCxnSpPr/>
          <p:nvPr/>
        </p:nvCxnSpPr>
        <p:spPr>
          <a:xfrm>
            <a:off x="1897800" y="4020800"/>
            <a:ext cx="5348400" cy="0"/>
          </a:xfrm>
          <a:prstGeom prst="straightConnector1">
            <a:avLst/>
          </a:prstGeom>
          <a:noFill/>
          <a:ln w="9525" cap="flat" cmpd="sng">
            <a:solidFill>
              <a:schemeClr val="dk2"/>
            </a:solidFill>
            <a:prstDash val="solid"/>
            <a:round/>
            <a:headEnd type="none" w="med" len="med"/>
            <a:tailEnd type="none" w="med" len="med"/>
          </a:ln>
        </p:spPr>
      </p:cxnSp>
      <p:cxnSp>
        <p:nvCxnSpPr>
          <p:cNvPr id="321" name="Shape 321"/>
          <p:cNvCxnSpPr/>
          <p:nvPr/>
        </p:nvCxnSpPr>
        <p:spPr>
          <a:xfrm rot="10800000" flipH="1">
            <a:off x="1951400" y="961300"/>
            <a:ext cx="5157000" cy="246930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cxnSp>
        <p:nvCxnSpPr>
          <p:cNvPr id="326" name="Shape 326"/>
          <p:cNvCxnSpPr/>
          <p:nvPr/>
        </p:nvCxnSpPr>
        <p:spPr>
          <a:xfrm>
            <a:off x="1939350" y="358950"/>
            <a:ext cx="0" cy="3722100"/>
          </a:xfrm>
          <a:prstGeom prst="straightConnector1">
            <a:avLst/>
          </a:prstGeom>
          <a:noFill/>
          <a:ln w="9525" cap="flat" cmpd="sng">
            <a:solidFill>
              <a:schemeClr val="dk2"/>
            </a:solidFill>
            <a:prstDash val="solid"/>
            <a:round/>
            <a:headEnd type="none" w="med" len="med"/>
            <a:tailEnd type="none" w="med" len="med"/>
          </a:ln>
        </p:spPr>
      </p:cxnSp>
      <p:cxnSp>
        <p:nvCxnSpPr>
          <p:cNvPr id="327" name="Shape 327"/>
          <p:cNvCxnSpPr/>
          <p:nvPr/>
        </p:nvCxnSpPr>
        <p:spPr>
          <a:xfrm>
            <a:off x="1897800" y="4020800"/>
            <a:ext cx="5348400" cy="0"/>
          </a:xfrm>
          <a:prstGeom prst="straightConnector1">
            <a:avLst/>
          </a:prstGeom>
          <a:noFill/>
          <a:ln w="9525" cap="flat" cmpd="sng">
            <a:solidFill>
              <a:schemeClr val="dk2"/>
            </a:solidFill>
            <a:prstDash val="solid"/>
            <a:round/>
            <a:headEnd type="none" w="med" len="med"/>
            <a:tailEnd type="none" w="med" len="med"/>
          </a:ln>
        </p:spPr>
      </p:cxnSp>
      <p:cxnSp>
        <p:nvCxnSpPr>
          <p:cNvPr id="328" name="Shape 328"/>
          <p:cNvCxnSpPr/>
          <p:nvPr/>
        </p:nvCxnSpPr>
        <p:spPr>
          <a:xfrm rot="10800000" flipH="1">
            <a:off x="1951400" y="961300"/>
            <a:ext cx="5157000" cy="2469300"/>
          </a:xfrm>
          <a:prstGeom prst="straightConnector1">
            <a:avLst/>
          </a:prstGeom>
          <a:noFill/>
          <a:ln w="38100" cap="flat" cmpd="sng">
            <a:solidFill>
              <a:schemeClr val="dk2"/>
            </a:solidFill>
            <a:prstDash val="solid"/>
            <a:round/>
            <a:headEnd type="none" w="med" len="med"/>
            <a:tailEnd type="none" w="med" len="med"/>
          </a:ln>
        </p:spPr>
      </p:cxnSp>
      <p:cxnSp>
        <p:nvCxnSpPr>
          <p:cNvPr id="329" name="Shape 329"/>
          <p:cNvCxnSpPr/>
          <p:nvPr/>
        </p:nvCxnSpPr>
        <p:spPr>
          <a:xfrm rot="10800000">
            <a:off x="4493025" y="2250000"/>
            <a:ext cx="0" cy="1782900"/>
          </a:xfrm>
          <a:prstGeom prst="straightConnector1">
            <a:avLst/>
          </a:prstGeom>
          <a:noFill/>
          <a:ln w="9525" cap="flat" cmpd="sng">
            <a:solidFill>
              <a:schemeClr val="dk2"/>
            </a:solidFill>
            <a:prstDash val="solid"/>
            <a:round/>
            <a:headEnd type="none" w="med" len="med"/>
            <a:tailEnd type="triangle" w="med" len="med"/>
          </a:ln>
        </p:spPr>
      </p:cxnSp>
      <p:sp>
        <p:nvSpPr>
          <p:cNvPr id="330" name="Shape 330"/>
          <p:cNvSpPr/>
          <p:nvPr/>
        </p:nvSpPr>
        <p:spPr>
          <a:xfrm>
            <a:off x="4372575" y="3936525"/>
            <a:ext cx="228900" cy="228900"/>
          </a:xfrm>
          <a:prstGeom prst="mathMultiply">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cxnSp>
        <p:nvCxnSpPr>
          <p:cNvPr id="335" name="Shape 335"/>
          <p:cNvCxnSpPr/>
          <p:nvPr/>
        </p:nvCxnSpPr>
        <p:spPr>
          <a:xfrm>
            <a:off x="1939350" y="358950"/>
            <a:ext cx="0" cy="3722100"/>
          </a:xfrm>
          <a:prstGeom prst="straightConnector1">
            <a:avLst/>
          </a:prstGeom>
          <a:noFill/>
          <a:ln w="9525" cap="flat" cmpd="sng">
            <a:solidFill>
              <a:schemeClr val="dk2"/>
            </a:solidFill>
            <a:prstDash val="solid"/>
            <a:round/>
            <a:headEnd type="none" w="med" len="med"/>
            <a:tailEnd type="none" w="med" len="med"/>
          </a:ln>
        </p:spPr>
      </p:cxnSp>
      <p:cxnSp>
        <p:nvCxnSpPr>
          <p:cNvPr id="336" name="Shape 336"/>
          <p:cNvCxnSpPr/>
          <p:nvPr/>
        </p:nvCxnSpPr>
        <p:spPr>
          <a:xfrm>
            <a:off x="1897800" y="4020800"/>
            <a:ext cx="5348400" cy="0"/>
          </a:xfrm>
          <a:prstGeom prst="straightConnector1">
            <a:avLst/>
          </a:prstGeom>
          <a:noFill/>
          <a:ln w="9525" cap="flat" cmpd="sng">
            <a:solidFill>
              <a:schemeClr val="dk2"/>
            </a:solidFill>
            <a:prstDash val="solid"/>
            <a:round/>
            <a:headEnd type="none" w="med" len="med"/>
            <a:tailEnd type="none" w="med" len="med"/>
          </a:ln>
        </p:spPr>
      </p:cxnSp>
      <p:cxnSp>
        <p:nvCxnSpPr>
          <p:cNvPr id="337" name="Shape 337"/>
          <p:cNvCxnSpPr/>
          <p:nvPr/>
        </p:nvCxnSpPr>
        <p:spPr>
          <a:xfrm rot="10800000" flipH="1">
            <a:off x="1951400" y="961300"/>
            <a:ext cx="5157000" cy="2469300"/>
          </a:xfrm>
          <a:prstGeom prst="straightConnector1">
            <a:avLst/>
          </a:prstGeom>
          <a:noFill/>
          <a:ln w="38100" cap="flat" cmpd="sng">
            <a:solidFill>
              <a:schemeClr val="dk2"/>
            </a:solidFill>
            <a:prstDash val="solid"/>
            <a:round/>
            <a:headEnd type="none" w="med" len="med"/>
            <a:tailEnd type="none" w="med" len="med"/>
          </a:ln>
        </p:spPr>
      </p:cxnSp>
      <p:cxnSp>
        <p:nvCxnSpPr>
          <p:cNvPr id="338" name="Shape 338"/>
          <p:cNvCxnSpPr/>
          <p:nvPr/>
        </p:nvCxnSpPr>
        <p:spPr>
          <a:xfrm rot="10800000">
            <a:off x="4493025" y="2250000"/>
            <a:ext cx="0" cy="1782900"/>
          </a:xfrm>
          <a:prstGeom prst="straightConnector1">
            <a:avLst/>
          </a:prstGeom>
          <a:noFill/>
          <a:ln w="9525" cap="flat" cmpd="sng">
            <a:solidFill>
              <a:schemeClr val="dk2"/>
            </a:solidFill>
            <a:prstDash val="solid"/>
            <a:round/>
            <a:headEnd type="none" w="med" len="med"/>
            <a:tailEnd type="triangle" w="med" len="med"/>
          </a:ln>
        </p:spPr>
      </p:cxnSp>
      <p:cxnSp>
        <p:nvCxnSpPr>
          <p:cNvPr id="339" name="Shape 339"/>
          <p:cNvCxnSpPr/>
          <p:nvPr/>
        </p:nvCxnSpPr>
        <p:spPr>
          <a:xfrm rot="10800000">
            <a:off x="1951475" y="2238075"/>
            <a:ext cx="2553600" cy="0"/>
          </a:xfrm>
          <a:prstGeom prst="straightConnector1">
            <a:avLst/>
          </a:prstGeom>
          <a:noFill/>
          <a:ln w="9525" cap="flat" cmpd="sng">
            <a:solidFill>
              <a:schemeClr val="dk2"/>
            </a:solidFill>
            <a:prstDash val="solid"/>
            <a:round/>
            <a:headEnd type="none" w="med" len="med"/>
            <a:tailEnd type="triangle" w="med" len="med"/>
          </a:ln>
        </p:spPr>
      </p:cxnSp>
      <p:sp>
        <p:nvSpPr>
          <p:cNvPr id="340" name="Shape 340"/>
          <p:cNvSpPr/>
          <p:nvPr/>
        </p:nvSpPr>
        <p:spPr>
          <a:xfrm>
            <a:off x="4372575" y="3936525"/>
            <a:ext cx="228900" cy="228900"/>
          </a:xfrm>
          <a:prstGeom prst="mathMultiply">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p:nvPr/>
        </p:nvSpPr>
        <p:spPr>
          <a:xfrm>
            <a:off x="1824900" y="2123625"/>
            <a:ext cx="228900" cy="228900"/>
          </a:xfrm>
          <a:prstGeom prst="mathMultiply">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p:nvPr/>
        </p:nvSpPr>
        <p:spPr>
          <a:xfrm>
            <a:off x="2344975" y="4008550"/>
            <a:ext cx="4645800" cy="58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u="sng">
                <a:solidFill>
                  <a:schemeClr val="hlink"/>
                </a:solidFill>
                <a:hlinkClick r:id="rId3"/>
              </a:rPr>
              <a:t>Los Exterminadores De Skynet (Terminator)</a:t>
            </a:r>
            <a:r>
              <a:rPr lang="en" sz="900"/>
              <a:t> by Hersson Piratoba on Flickr</a:t>
            </a:r>
            <a:endParaRPr sz="900"/>
          </a:p>
          <a:p>
            <a:pPr marL="0" lvl="0" indent="0" algn="ctr" rtl="0">
              <a:spcBef>
                <a:spcPts val="0"/>
              </a:spcBef>
              <a:spcAft>
                <a:spcPts val="0"/>
              </a:spcAft>
              <a:buNone/>
            </a:pPr>
            <a:r>
              <a:rPr lang="en" sz="900" u="sng">
                <a:solidFill>
                  <a:schemeClr val="hlink"/>
                </a:solidFill>
                <a:hlinkClick r:id="rId4"/>
              </a:rPr>
              <a:t>Ex Machina</a:t>
            </a:r>
            <a:r>
              <a:rPr lang="en" sz="900"/>
              <a:t> from  film affinity</a:t>
            </a:r>
            <a:endParaRPr sz="900"/>
          </a:p>
          <a:p>
            <a:pPr marL="0" lvl="0" indent="0" algn="ctr">
              <a:spcBef>
                <a:spcPts val="0"/>
              </a:spcBef>
              <a:spcAft>
                <a:spcPts val="0"/>
              </a:spcAft>
              <a:buNone/>
            </a:pPr>
            <a:r>
              <a:rPr lang="en" sz="900" u="sng">
                <a:solidFill>
                  <a:schemeClr val="hlink"/>
                </a:solidFill>
                <a:hlinkClick r:id="rId5"/>
              </a:rPr>
              <a:t>EXPOSYFY I, Robot</a:t>
            </a:r>
            <a:r>
              <a:rPr lang="en" sz="900"/>
              <a:t> by Urko Dorronsoro from Donostia via Wikimedia Commons</a:t>
            </a:r>
            <a:endParaRPr sz="900"/>
          </a:p>
        </p:txBody>
      </p:sp>
      <p:pic>
        <p:nvPicPr>
          <p:cNvPr id="84" name="Shape 84"/>
          <p:cNvPicPr preferRelativeResize="0"/>
          <p:nvPr/>
        </p:nvPicPr>
        <p:blipFill>
          <a:blip r:embed="rId6">
            <a:alphaModFix/>
          </a:blip>
          <a:stretch>
            <a:fillRect/>
          </a:stretch>
        </p:blipFill>
        <p:spPr>
          <a:xfrm>
            <a:off x="3450481" y="446125"/>
            <a:ext cx="2545425" cy="3393876"/>
          </a:xfrm>
          <a:prstGeom prst="rect">
            <a:avLst/>
          </a:prstGeom>
          <a:noFill/>
          <a:ln>
            <a:noFill/>
          </a:ln>
        </p:spPr>
      </p:pic>
      <p:pic>
        <p:nvPicPr>
          <p:cNvPr id="85" name="Shape 85"/>
          <p:cNvPicPr preferRelativeResize="0"/>
          <p:nvPr/>
        </p:nvPicPr>
        <p:blipFill rotWithShape="1">
          <a:blip r:embed="rId7">
            <a:alphaModFix/>
          </a:blip>
          <a:srcRect l="-1950" t="-31220" r="1950" b="31220"/>
          <a:stretch/>
        </p:blipFill>
        <p:spPr>
          <a:xfrm>
            <a:off x="189475" y="-849225"/>
            <a:ext cx="2997974" cy="4441449"/>
          </a:xfrm>
          <a:prstGeom prst="rect">
            <a:avLst/>
          </a:prstGeom>
          <a:noFill/>
          <a:ln>
            <a:noFill/>
          </a:ln>
        </p:spPr>
      </p:pic>
      <p:pic>
        <p:nvPicPr>
          <p:cNvPr id="86" name="Shape 86"/>
          <p:cNvPicPr preferRelativeResize="0"/>
          <p:nvPr/>
        </p:nvPicPr>
        <p:blipFill rotWithShape="1">
          <a:blip r:embed="rId8">
            <a:alphaModFix/>
          </a:blip>
          <a:srcRect l="19464" r="14262" b="48791"/>
          <a:stretch/>
        </p:blipFill>
        <p:spPr>
          <a:xfrm>
            <a:off x="6258925" y="501425"/>
            <a:ext cx="2711749" cy="30102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subTitle" idx="1"/>
          </p:nvPr>
        </p:nvSpPr>
        <p:spPr>
          <a:xfrm>
            <a:off x="4662275" y="0"/>
            <a:ext cx="4418700" cy="3766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000000"/>
                </a:solidFill>
              </a:rPr>
              <a:t>Forecasting </a:t>
            </a:r>
            <a:r>
              <a:rPr lang="en" sz="3200">
                <a:solidFill>
                  <a:schemeClr val="dk1"/>
                </a:solidFill>
              </a:rPr>
              <a:t>Record-Breaking Long Jump Distance by Year</a:t>
            </a:r>
            <a:endParaRPr sz="3200">
              <a:solidFill>
                <a:srgbClr val="000000"/>
              </a:solidFill>
            </a:endParaRPr>
          </a:p>
          <a:p>
            <a:pPr marL="0" lvl="0" indent="0" rtl="0">
              <a:spcBef>
                <a:spcPts val="0"/>
              </a:spcBef>
              <a:spcAft>
                <a:spcPts val="0"/>
              </a:spcAft>
              <a:buNone/>
            </a:pPr>
            <a:endParaRPr sz="1800">
              <a:solidFill>
                <a:srgbClr val="000000"/>
              </a:solidFill>
            </a:endParaRPr>
          </a:p>
          <a:p>
            <a:pPr marL="0" lvl="0" indent="0" rtl="0">
              <a:spcBef>
                <a:spcPts val="0"/>
              </a:spcBef>
              <a:spcAft>
                <a:spcPts val="0"/>
              </a:spcAft>
              <a:buNone/>
            </a:pPr>
            <a:r>
              <a:rPr lang="en" sz="2400">
                <a:solidFill>
                  <a:srgbClr val="000000"/>
                </a:solidFill>
              </a:rPr>
              <a:t>“Olympics Physics: The Long Jump and Linear Regression”</a:t>
            </a:r>
            <a:br>
              <a:rPr lang="en" sz="2400">
                <a:solidFill>
                  <a:srgbClr val="000000"/>
                </a:solidFill>
              </a:rPr>
            </a:br>
            <a:r>
              <a:rPr lang="en" sz="1200">
                <a:solidFill>
                  <a:srgbClr val="000000"/>
                </a:solidFill>
              </a:rPr>
              <a:t> </a:t>
            </a:r>
            <a:br>
              <a:rPr lang="en" sz="3000">
                <a:solidFill>
                  <a:srgbClr val="000000"/>
                </a:solidFill>
              </a:rPr>
            </a:br>
            <a:r>
              <a:rPr lang="en" sz="1000">
                <a:solidFill>
                  <a:srgbClr val="000000"/>
                </a:solidFill>
              </a:rPr>
              <a:t>https://www.wired.com/2012/08/physics-long-jump-linear-regression/</a:t>
            </a:r>
            <a:endParaRPr sz="1000">
              <a:solidFill>
                <a:srgbClr val="000000"/>
              </a:solidFill>
            </a:endParaRPr>
          </a:p>
        </p:txBody>
      </p:sp>
      <p:pic>
        <p:nvPicPr>
          <p:cNvPr id="347" name="Shape 347"/>
          <p:cNvPicPr preferRelativeResize="0"/>
          <p:nvPr/>
        </p:nvPicPr>
        <p:blipFill>
          <a:blip r:embed="rId3">
            <a:alphaModFix/>
          </a:blip>
          <a:stretch>
            <a:fillRect/>
          </a:stretch>
        </p:blipFill>
        <p:spPr>
          <a:xfrm>
            <a:off x="0" y="1660375"/>
            <a:ext cx="4357475" cy="336683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Shape 352"/>
          <p:cNvPicPr preferRelativeResize="0"/>
          <p:nvPr/>
        </p:nvPicPr>
        <p:blipFill rotWithShape="1">
          <a:blip r:embed="rId3">
            <a:alphaModFix/>
          </a:blip>
          <a:srcRect r="59786"/>
          <a:stretch/>
        </p:blipFill>
        <p:spPr>
          <a:xfrm>
            <a:off x="5285300" y="128600"/>
            <a:ext cx="2807525" cy="2766500"/>
          </a:xfrm>
          <a:prstGeom prst="rect">
            <a:avLst/>
          </a:prstGeom>
          <a:noFill/>
          <a:ln>
            <a:noFill/>
          </a:ln>
        </p:spPr>
      </p:pic>
      <p:sp>
        <p:nvSpPr>
          <p:cNvPr id="353" name="Shape 353"/>
          <p:cNvSpPr txBox="1">
            <a:spLocks noGrp="1"/>
          </p:cNvSpPr>
          <p:nvPr>
            <p:ph type="subTitle" idx="1"/>
          </p:nvPr>
        </p:nvSpPr>
        <p:spPr>
          <a:xfrm>
            <a:off x="79900" y="1306925"/>
            <a:ext cx="4418700" cy="3766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000000"/>
                </a:solidFill>
              </a:rPr>
              <a:t>Predicting </a:t>
            </a:r>
            <a:r>
              <a:rPr lang="en" sz="3200">
                <a:solidFill>
                  <a:schemeClr val="dk1"/>
                </a:solidFill>
              </a:rPr>
              <a:t>Natural Disaster </a:t>
            </a:r>
            <a:r>
              <a:rPr lang="en" sz="3200">
                <a:solidFill>
                  <a:srgbClr val="000000"/>
                </a:solidFill>
              </a:rPr>
              <a:t>Damage by Counting Relevant Social Media Posts</a:t>
            </a:r>
            <a:endParaRPr sz="3200">
              <a:solidFill>
                <a:srgbClr val="000000"/>
              </a:solidFill>
            </a:endParaRPr>
          </a:p>
          <a:p>
            <a:pPr marL="0" lvl="0" indent="0" rtl="0">
              <a:spcBef>
                <a:spcPts val="0"/>
              </a:spcBef>
              <a:spcAft>
                <a:spcPts val="0"/>
              </a:spcAft>
              <a:buNone/>
            </a:pPr>
            <a:endParaRPr sz="1800">
              <a:solidFill>
                <a:srgbClr val="000000"/>
              </a:solidFill>
            </a:endParaRPr>
          </a:p>
          <a:p>
            <a:pPr marL="0" lvl="0" indent="0" rtl="0">
              <a:spcBef>
                <a:spcPts val="0"/>
              </a:spcBef>
              <a:spcAft>
                <a:spcPts val="0"/>
              </a:spcAft>
              <a:buNone/>
            </a:pPr>
            <a:r>
              <a:rPr lang="en" sz="2400">
                <a:solidFill>
                  <a:srgbClr val="000000"/>
                </a:solidFill>
              </a:rPr>
              <a:t>“Rapid assessment of disaster damage using social media activity”</a:t>
            </a:r>
            <a:br>
              <a:rPr lang="en" sz="2400">
                <a:solidFill>
                  <a:srgbClr val="000000"/>
                </a:solidFill>
              </a:rPr>
            </a:br>
            <a:r>
              <a:rPr lang="en" sz="1200">
                <a:solidFill>
                  <a:srgbClr val="000000"/>
                </a:solidFill>
              </a:rPr>
              <a:t> </a:t>
            </a:r>
            <a:br>
              <a:rPr lang="en" sz="3000">
                <a:solidFill>
                  <a:srgbClr val="000000"/>
                </a:solidFill>
              </a:rPr>
            </a:br>
            <a:r>
              <a:rPr lang="en" sz="1000">
                <a:solidFill>
                  <a:srgbClr val="000000"/>
                </a:solidFill>
              </a:rPr>
              <a:t>http://advances.sciencemag.org/content/2/3/e1500779/tab-figures-data</a:t>
            </a:r>
            <a:endParaRPr sz="1000">
              <a:solidFill>
                <a:srgbClr val="000000"/>
              </a:solidFill>
            </a:endParaRPr>
          </a:p>
        </p:txBody>
      </p:sp>
      <p:pic>
        <p:nvPicPr>
          <p:cNvPr id="354" name="Shape 354"/>
          <p:cNvPicPr preferRelativeResize="0"/>
          <p:nvPr/>
        </p:nvPicPr>
        <p:blipFill rotWithShape="1">
          <a:blip r:embed="rId3">
            <a:alphaModFix/>
          </a:blip>
          <a:srcRect l="39035" t="10442"/>
          <a:stretch/>
        </p:blipFill>
        <p:spPr>
          <a:xfrm>
            <a:off x="5180100" y="3048675"/>
            <a:ext cx="3111450" cy="18111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Classification</a:t>
            </a:r>
            <a:endParaRPr/>
          </a:p>
        </p:txBody>
      </p:sp>
      <p:sp>
        <p:nvSpPr>
          <p:cNvPr id="360" name="Shape 36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A64D79"/>
                </a:solidFill>
              </a:rPr>
              <a:t>Which group does X belong to?</a:t>
            </a:r>
            <a:endParaRPr>
              <a:solidFill>
                <a:srgbClr val="A64D79"/>
              </a:solidFill>
            </a:endParaRPr>
          </a:p>
        </p:txBody>
      </p:sp>
      <p:sp>
        <p:nvSpPr>
          <p:cNvPr id="361" name="Shape 361"/>
          <p:cNvSpPr/>
          <p:nvPr/>
        </p:nvSpPr>
        <p:spPr>
          <a:xfrm>
            <a:off x="1084100" y="539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 name="Shape 362"/>
          <p:cNvSpPr/>
          <p:nvPr/>
        </p:nvSpPr>
        <p:spPr>
          <a:xfrm>
            <a:off x="1501500"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 name="Shape 363"/>
          <p:cNvSpPr/>
          <p:nvPr/>
        </p:nvSpPr>
        <p:spPr>
          <a:xfrm>
            <a:off x="642075"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p:nvPr/>
        </p:nvSpPr>
        <p:spPr>
          <a:xfrm>
            <a:off x="1084100" y="16322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p:nvPr/>
        </p:nvSpPr>
        <p:spPr>
          <a:xfrm>
            <a:off x="1705750"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Shape 366"/>
          <p:cNvSpPr/>
          <p:nvPr/>
        </p:nvSpPr>
        <p:spPr>
          <a:xfrm>
            <a:off x="1071788" y="10005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p:nvPr/>
        </p:nvSpPr>
        <p:spPr>
          <a:xfrm>
            <a:off x="19985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a:off x="25002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p:nvPr/>
        </p:nvSpPr>
        <p:spPr>
          <a:xfrm>
            <a:off x="1573250" y="19094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p:nvPr/>
        </p:nvSpPr>
        <p:spPr>
          <a:xfrm>
            <a:off x="1071800" y="211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Shape 371"/>
          <p:cNvSpPr/>
          <p:nvPr/>
        </p:nvSpPr>
        <p:spPr>
          <a:xfrm>
            <a:off x="1501500" y="18388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p:nvPr/>
        </p:nvSpPr>
        <p:spPr>
          <a:xfrm>
            <a:off x="1501500" y="36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 name="Shape 373"/>
          <p:cNvSpPr/>
          <p:nvPr/>
        </p:nvSpPr>
        <p:spPr>
          <a:xfrm>
            <a:off x="1998500" y="8168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p:nvPr/>
        </p:nvSpPr>
        <p:spPr>
          <a:xfrm>
            <a:off x="2366650" y="2080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p:nvPr/>
        </p:nvSpPr>
        <p:spPr>
          <a:xfrm>
            <a:off x="3121325"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p:nvPr/>
        </p:nvSpPr>
        <p:spPr>
          <a:xfrm>
            <a:off x="555037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 name="Shape 377"/>
          <p:cNvSpPr/>
          <p:nvPr/>
        </p:nvSpPr>
        <p:spPr>
          <a:xfrm>
            <a:off x="608822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p:nvPr/>
        </p:nvSpPr>
        <p:spPr>
          <a:xfrm>
            <a:off x="598767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 name="Shape 379"/>
          <p:cNvSpPr/>
          <p:nvPr/>
        </p:nvSpPr>
        <p:spPr>
          <a:xfrm>
            <a:off x="5920425" y="4524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 name="Shape 380"/>
          <p:cNvSpPr/>
          <p:nvPr/>
        </p:nvSpPr>
        <p:spPr>
          <a:xfrm>
            <a:off x="626487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 name="Shape 381"/>
          <p:cNvSpPr/>
          <p:nvPr/>
        </p:nvSpPr>
        <p:spPr>
          <a:xfrm>
            <a:off x="636542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 name="Shape 382"/>
          <p:cNvSpPr/>
          <p:nvPr/>
        </p:nvSpPr>
        <p:spPr>
          <a:xfrm>
            <a:off x="6862275" y="3518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p:nvPr/>
        </p:nvSpPr>
        <p:spPr>
          <a:xfrm>
            <a:off x="6802050"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p:nvPr/>
        </p:nvSpPr>
        <p:spPr>
          <a:xfrm>
            <a:off x="744412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Shape 385"/>
          <p:cNvSpPr/>
          <p:nvPr/>
        </p:nvSpPr>
        <p:spPr>
          <a:xfrm>
            <a:off x="7444125"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6" name="Shape 386"/>
          <p:cNvSpPr/>
          <p:nvPr/>
        </p:nvSpPr>
        <p:spPr>
          <a:xfrm>
            <a:off x="7857325" y="19646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7" name="Shape 387"/>
          <p:cNvSpPr/>
          <p:nvPr/>
        </p:nvSpPr>
        <p:spPr>
          <a:xfrm>
            <a:off x="7857325" y="29361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p:nvPr/>
        </p:nvSpPr>
        <p:spPr>
          <a:xfrm>
            <a:off x="8053725" y="3847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cxnSp>
        <p:nvCxnSpPr>
          <p:cNvPr id="393" name="Shape 393"/>
          <p:cNvCxnSpPr>
            <a:stCxn id="394" idx="2"/>
            <a:endCxn id="395" idx="0"/>
          </p:cNvCxnSpPr>
          <p:nvPr/>
        </p:nvCxnSpPr>
        <p:spPr>
          <a:xfrm rot="-5400000" flipH="1">
            <a:off x="5169900" y="785975"/>
            <a:ext cx="574500" cy="1770300"/>
          </a:xfrm>
          <a:prstGeom prst="bentConnector3">
            <a:avLst>
              <a:gd name="adj1" fmla="val 49995"/>
            </a:avLst>
          </a:prstGeom>
          <a:noFill/>
          <a:ln w="9525" cap="flat" cmpd="sng">
            <a:solidFill>
              <a:srgbClr val="551561"/>
            </a:solidFill>
            <a:prstDash val="solid"/>
            <a:round/>
            <a:headEnd type="diamond" w="med" len="med"/>
            <a:tailEnd type="diamond" w="med" len="med"/>
          </a:ln>
        </p:spPr>
      </p:cxnSp>
      <p:cxnSp>
        <p:nvCxnSpPr>
          <p:cNvPr id="396" name="Shape 396"/>
          <p:cNvCxnSpPr>
            <a:stCxn id="397" idx="2"/>
            <a:endCxn id="398" idx="0"/>
          </p:cNvCxnSpPr>
          <p:nvPr/>
        </p:nvCxnSpPr>
        <p:spPr>
          <a:xfrm rot="-5400000" flipH="1">
            <a:off x="2868900" y="2475513"/>
            <a:ext cx="711000" cy="845400"/>
          </a:xfrm>
          <a:prstGeom prst="bentConnector3">
            <a:avLst>
              <a:gd name="adj1" fmla="val 50000"/>
            </a:avLst>
          </a:prstGeom>
          <a:noFill/>
          <a:ln w="9525" cap="flat" cmpd="sng">
            <a:solidFill>
              <a:srgbClr val="701C7F"/>
            </a:solidFill>
            <a:prstDash val="solid"/>
            <a:round/>
            <a:headEnd type="diamond" w="med" len="med"/>
            <a:tailEnd type="diamond" w="med" len="med"/>
          </a:ln>
        </p:spPr>
      </p:cxnSp>
      <p:cxnSp>
        <p:nvCxnSpPr>
          <p:cNvPr id="399" name="Shape 399"/>
          <p:cNvCxnSpPr>
            <a:stCxn id="400" idx="0"/>
            <a:endCxn id="397" idx="2"/>
          </p:cNvCxnSpPr>
          <p:nvPr/>
        </p:nvCxnSpPr>
        <p:spPr>
          <a:xfrm rot="-5400000">
            <a:off x="2023650" y="2475513"/>
            <a:ext cx="711000" cy="845400"/>
          </a:xfrm>
          <a:prstGeom prst="bentConnector3">
            <a:avLst>
              <a:gd name="adj1" fmla="val 50000"/>
            </a:avLst>
          </a:prstGeom>
          <a:noFill/>
          <a:ln w="9525" cap="flat" cmpd="sng">
            <a:solidFill>
              <a:srgbClr val="701C7F"/>
            </a:solidFill>
            <a:prstDash val="solid"/>
            <a:round/>
            <a:headEnd type="diamond" w="med" len="med"/>
            <a:tailEnd type="diamond" w="med" len="med"/>
          </a:ln>
        </p:spPr>
      </p:cxnSp>
      <p:cxnSp>
        <p:nvCxnSpPr>
          <p:cNvPr id="401" name="Shape 401"/>
          <p:cNvCxnSpPr>
            <a:stCxn id="395" idx="2"/>
            <a:endCxn id="402" idx="0"/>
          </p:cNvCxnSpPr>
          <p:nvPr/>
        </p:nvCxnSpPr>
        <p:spPr>
          <a:xfrm rot="-5400000" flipH="1">
            <a:off x="6409500" y="2475513"/>
            <a:ext cx="711000" cy="845400"/>
          </a:xfrm>
          <a:prstGeom prst="bentConnector3">
            <a:avLst>
              <a:gd name="adj1" fmla="val 50000"/>
            </a:avLst>
          </a:prstGeom>
          <a:noFill/>
          <a:ln w="9525" cap="flat" cmpd="sng">
            <a:solidFill>
              <a:srgbClr val="701C7F"/>
            </a:solidFill>
            <a:prstDash val="solid"/>
            <a:round/>
            <a:headEnd type="diamond" w="med" len="med"/>
            <a:tailEnd type="diamond" w="med" len="med"/>
          </a:ln>
        </p:spPr>
      </p:cxnSp>
      <p:cxnSp>
        <p:nvCxnSpPr>
          <p:cNvPr id="403" name="Shape 403"/>
          <p:cNvCxnSpPr>
            <a:stCxn id="404" idx="0"/>
            <a:endCxn id="395" idx="2"/>
          </p:cNvCxnSpPr>
          <p:nvPr/>
        </p:nvCxnSpPr>
        <p:spPr>
          <a:xfrm rot="-5400000">
            <a:off x="5564250" y="2475513"/>
            <a:ext cx="711000" cy="845400"/>
          </a:xfrm>
          <a:prstGeom prst="bentConnector3">
            <a:avLst>
              <a:gd name="adj1" fmla="val 50000"/>
            </a:avLst>
          </a:prstGeom>
          <a:noFill/>
          <a:ln w="9525" cap="flat" cmpd="sng">
            <a:solidFill>
              <a:srgbClr val="701C7F"/>
            </a:solidFill>
            <a:prstDash val="solid"/>
            <a:round/>
            <a:headEnd type="diamond" w="med" len="med"/>
            <a:tailEnd type="diamond" w="med" len="med"/>
          </a:ln>
        </p:spPr>
      </p:cxnSp>
      <p:cxnSp>
        <p:nvCxnSpPr>
          <p:cNvPr id="405" name="Shape 405"/>
          <p:cNvCxnSpPr>
            <a:stCxn id="397" idx="0"/>
            <a:endCxn id="394" idx="2"/>
          </p:cNvCxnSpPr>
          <p:nvPr/>
        </p:nvCxnSpPr>
        <p:spPr>
          <a:xfrm rot="-5400000">
            <a:off x="3399600" y="785913"/>
            <a:ext cx="574500" cy="1770300"/>
          </a:xfrm>
          <a:prstGeom prst="bentConnector3">
            <a:avLst>
              <a:gd name="adj1" fmla="val 49995"/>
            </a:avLst>
          </a:prstGeom>
          <a:noFill/>
          <a:ln w="9525" cap="flat" cmpd="sng">
            <a:solidFill>
              <a:srgbClr val="551561"/>
            </a:solidFill>
            <a:prstDash val="solid"/>
            <a:round/>
            <a:headEnd type="diamond" w="med" len="med"/>
            <a:tailEnd type="diamond" w="med" len="med"/>
          </a:ln>
        </p:spPr>
      </p:cxnSp>
      <p:sp>
        <p:nvSpPr>
          <p:cNvPr id="394" name="Shape 394"/>
          <p:cNvSpPr txBox="1"/>
          <p:nvPr/>
        </p:nvSpPr>
        <p:spPr>
          <a:xfrm>
            <a:off x="3802950" y="799475"/>
            <a:ext cx="1538100"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solidFill>
                  <a:srgbClr val="701C7F"/>
                </a:solidFill>
                <a:latin typeface="Roboto"/>
                <a:ea typeface="Roboto"/>
                <a:cs typeface="Roboto"/>
                <a:sym typeface="Roboto"/>
              </a:rPr>
              <a:t>Variable 1</a:t>
            </a:r>
            <a:endParaRPr sz="1200" b="1" i="1">
              <a:solidFill>
                <a:srgbClr val="701C7F"/>
              </a:solidFill>
              <a:latin typeface="Roboto"/>
              <a:ea typeface="Roboto"/>
              <a:cs typeface="Roboto"/>
              <a:sym typeface="Roboto"/>
            </a:endParaRPr>
          </a:p>
        </p:txBody>
      </p:sp>
      <p:sp>
        <p:nvSpPr>
          <p:cNvPr id="397" name="Shape 397"/>
          <p:cNvSpPr txBox="1"/>
          <p:nvPr/>
        </p:nvSpPr>
        <p:spPr>
          <a:xfrm>
            <a:off x="2032650" y="1958313"/>
            <a:ext cx="1538100"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solidFill>
                  <a:srgbClr val="701C7F"/>
                </a:solidFill>
                <a:latin typeface="Roboto"/>
                <a:ea typeface="Roboto"/>
                <a:cs typeface="Roboto"/>
                <a:sym typeface="Roboto"/>
              </a:rPr>
              <a:t>Variable 2</a:t>
            </a:r>
            <a:endParaRPr sz="1200" b="1" i="1">
              <a:solidFill>
                <a:srgbClr val="701C7F"/>
              </a:solidFill>
              <a:latin typeface="Roboto"/>
              <a:ea typeface="Roboto"/>
              <a:cs typeface="Roboto"/>
              <a:sym typeface="Roboto"/>
            </a:endParaRPr>
          </a:p>
        </p:txBody>
      </p:sp>
      <p:sp>
        <p:nvSpPr>
          <p:cNvPr id="395" name="Shape 395"/>
          <p:cNvSpPr txBox="1"/>
          <p:nvPr/>
        </p:nvSpPr>
        <p:spPr>
          <a:xfrm>
            <a:off x="5573250" y="1958313"/>
            <a:ext cx="1538100"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200" b="1" i="1">
                <a:solidFill>
                  <a:srgbClr val="701C7F"/>
                </a:solidFill>
                <a:latin typeface="Roboto"/>
                <a:ea typeface="Roboto"/>
                <a:cs typeface="Roboto"/>
                <a:sym typeface="Roboto"/>
              </a:rPr>
              <a:t>Variable 2</a:t>
            </a:r>
            <a:endParaRPr sz="1200" b="1" i="1">
              <a:solidFill>
                <a:srgbClr val="701C7F"/>
              </a:solidFill>
              <a:latin typeface="Roboto"/>
              <a:ea typeface="Roboto"/>
              <a:cs typeface="Roboto"/>
              <a:sym typeface="Roboto"/>
            </a:endParaRPr>
          </a:p>
        </p:txBody>
      </p:sp>
      <p:sp>
        <p:nvSpPr>
          <p:cNvPr id="402" name="Shape 402"/>
          <p:cNvSpPr txBox="1"/>
          <p:nvPr/>
        </p:nvSpPr>
        <p:spPr>
          <a:xfrm>
            <a:off x="6418500" y="3253713"/>
            <a:ext cx="1538100"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701C7F"/>
                </a:solidFill>
                <a:latin typeface="Roboto"/>
                <a:ea typeface="Roboto"/>
                <a:cs typeface="Roboto"/>
                <a:sym typeface="Roboto"/>
              </a:rPr>
              <a:t> </a:t>
            </a:r>
            <a:endParaRPr sz="1000">
              <a:solidFill>
                <a:srgbClr val="701C7F"/>
              </a:solidFill>
              <a:latin typeface="Roboto"/>
              <a:ea typeface="Roboto"/>
              <a:cs typeface="Roboto"/>
              <a:sym typeface="Roboto"/>
            </a:endParaRPr>
          </a:p>
        </p:txBody>
      </p:sp>
      <p:sp>
        <p:nvSpPr>
          <p:cNvPr id="404" name="Shape 404"/>
          <p:cNvSpPr txBox="1"/>
          <p:nvPr/>
        </p:nvSpPr>
        <p:spPr>
          <a:xfrm>
            <a:off x="4728000" y="3253713"/>
            <a:ext cx="1538100"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701C7F"/>
                </a:solidFill>
                <a:latin typeface="Roboto"/>
                <a:ea typeface="Roboto"/>
                <a:cs typeface="Roboto"/>
                <a:sym typeface="Roboto"/>
              </a:rPr>
              <a:t> </a:t>
            </a:r>
            <a:endParaRPr sz="1000">
              <a:solidFill>
                <a:srgbClr val="701C7F"/>
              </a:solidFill>
              <a:latin typeface="Roboto"/>
              <a:ea typeface="Roboto"/>
              <a:cs typeface="Roboto"/>
              <a:sym typeface="Roboto"/>
            </a:endParaRPr>
          </a:p>
        </p:txBody>
      </p:sp>
      <p:sp>
        <p:nvSpPr>
          <p:cNvPr id="398" name="Shape 398"/>
          <p:cNvSpPr txBox="1"/>
          <p:nvPr/>
        </p:nvSpPr>
        <p:spPr>
          <a:xfrm>
            <a:off x="2877900" y="3253713"/>
            <a:ext cx="1538100"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701C7F"/>
                </a:solidFill>
                <a:latin typeface="Roboto"/>
                <a:ea typeface="Roboto"/>
                <a:cs typeface="Roboto"/>
                <a:sym typeface="Roboto"/>
              </a:rPr>
              <a:t> </a:t>
            </a:r>
            <a:endParaRPr sz="1000">
              <a:solidFill>
                <a:srgbClr val="701C7F"/>
              </a:solidFill>
              <a:latin typeface="Roboto"/>
              <a:ea typeface="Roboto"/>
              <a:cs typeface="Roboto"/>
              <a:sym typeface="Roboto"/>
            </a:endParaRPr>
          </a:p>
        </p:txBody>
      </p:sp>
      <p:sp>
        <p:nvSpPr>
          <p:cNvPr id="400" name="Shape 400"/>
          <p:cNvSpPr txBox="1"/>
          <p:nvPr/>
        </p:nvSpPr>
        <p:spPr>
          <a:xfrm>
            <a:off x="1187400" y="3253713"/>
            <a:ext cx="1538100"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701C7F"/>
                </a:solidFill>
                <a:latin typeface="Roboto"/>
                <a:ea typeface="Roboto"/>
                <a:cs typeface="Roboto"/>
                <a:sym typeface="Roboto"/>
              </a:rPr>
              <a:t> </a:t>
            </a:r>
            <a:endParaRPr sz="1000">
              <a:solidFill>
                <a:srgbClr val="701C7F"/>
              </a:solidFill>
              <a:latin typeface="Roboto"/>
              <a:ea typeface="Roboto"/>
              <a:cs typeface="Roboto"/>
              <a:sym typeface="Roboto"/>
            </a:endParaRPr>
          </a:p>
        </p:txBody>
      </p:sp>
      <p:sp>
        <p:nvSpPr>
          <p:cNvPr id="406" name="Shape 406"/>
          <p:cNvSpPr/>
          <p:nvPr/>
        </p:nvSpPr>
        <p:spPr>
          <a:xfrm>
            <a:off x="5358450" y="3141438"/>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Shape 407"/>
          <p:cNvSpPr/>
          <p:nvPr/>
        </p:nvSpPr>
        <p:spPr>
          <a:xfrm>
            <a:off x="3508350" y="3141438"/>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8" name="Shape 408"/>
          <p:cNvSpPr/>
          <p:nvPr/>
        </p:nvSpPr>
        <p:spPr>
          <a:xfrm>
            <a:off x="1817850" y="31414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9" name="Shape 409"/>
          <p:cNvSpPr/>
          <p:nvPr/>
        </p:nvSpPr>
        <p:spPr>
          <a:xfrm>
            <a:off x="7048950" y="31414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0" name="Shape 410"/>
          <p:cNvSpPr txBox="1"/>
          <p:nvPr/>
        </p:nvSpPr>
        <p:spPr>
          <a:xfrm>
            <a:off x="2095050" y="1359900"/>
            <a:ext cx="1538100" cy="34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701C7F"/>
                </a:solidFill>
                <a:latin typeface="Roboto"/>
                <a:ea typeface="Roboto"/>
                <a:cs typeface="Roboto"/>
                <a:sym typeface="Roboto"/>
              </a:rPr>
              <a:t>&lt;= 10</a:t>
            </a:r>
            <a:endParaRPr sz="1000">
              <a:solidFill>
                <a:srgbClr val="701C7F"/>
              </a:solidFill>
              <a:latin typeface="Roboto"/>
              <a:ea typeface="Roboto"/>
              <a:cs typeface="Roboto"/>
              <a:sym typeface="Roboto"/>
            </a:endParaRPr>
          </a:p>
        </p:txBody>
      </p:sp>
      <p:sp>
        <p:nvSpPr>
          <p:cNvPr id="411" name="Shape 411"/>
          <p:cNvSpPr txBox="1"/>
          <p:nvPr/>
        </p:nvSpPr>
        <p:spPr>
          <a:xfrm>
            <a:off x="5573250" y="1359900"/>
            <a:ext cx="1538100" cy="34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701C7F"/>
                </a:solidFill>
                <a:latin typeface="Roboto"/>
                <a:ea typeface="Roboto"/>
                <a:cs typeface="Roboto"/>
                <a:sym typeface="Roboto"/>
              </a:rPr>
              <a:t>&gt; 10</a:t>
            </a:r>
            <a:endParaRPr sz="1000">
              <a:solidFill>
                <a:srgbClr val="701C7F"/>
              </a:solidFill>
              <a:latin typeface="Roboto"/>
              <a:ea typeface="Roboto"/>
              <a:cs typeface="Roboto"/>
              <a:sym typeface="Roboto"/>
            </a:endParaRPr>
          </a:p>
        </p:txBody>
      </p:sp>
      <p:sp>
        <p:nvSpPr>
          <p:cNvPr id="412" name="Shape 412"/>
          <p:cNvSpPr txBox="1"/>
          <p:nvPr/>
        </p:nvSpPr>
        <p:spPr>
          <a:xfrm>
            <a:off x="1187400" y="2542720"/>
            <a:ext cx="1538100" cy="34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701C7F"/>
                </a:solidFill>
                <a:latin typeface="Roboto"/>
                <a:ea typeface="Roboto"/>
                <a:cs typeface="Roboto"/>
                <a:sym typeface="Roboto"/>
              </a:rPr>
              <a:t>Category A</a:t>
            </a:r>
            <a:endParaRPr sz="1000">
              <a:solidFill>
                <a:srgbClr val="701C7F"/>
              </a:solidFill>
              <a:latin typeface="Roboto"/>
              <a:ea typeface="Roboto"/>
              <a:cs typeface="Roboto"/>
              <a:sym typeface="Roboto"/>
            </a:endParaRPr>
          </a:p>
        </p:txBody>
      </p:sp>
      <p:sp>
        <p:nvSpPr>
          <p:cNvPr id="413" name="Shape 413"/>
          <p:cNvSpPr txBox="1"/>
          <p:nvPr/>
        </p:nvSpPr>
        <p:spPr>
          <a:xfrm>
            <a:off x="2877900" y="2542720"/>
            <a:ext cx="1538100" cy="34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701C7F"/>
                </a:solidFill>
                <a:latin typeface="Roboto"/>
                <a:ea typeface="Roboto"/>
                <a:cs typeface="Roboto"/>
                <a:sym typeface="Roboto"/>
              </a:rPr>
              <a:t>Category B</a:t>
            </a:r>
            <a:endParaRPr sz="1000">
              <a:solidFill>
                <a:srgbClr val="701C7F"/>
              </a:solidFill>
              <a:latin typeface="Roboto"/>
              <a:ea typeface="Roboto"/>
              <a:cs typeface="Roboto"/>
              <a:sym typeface="Roboto"/>
            </a:endParaRPr>
          </a:p>
        </p:txBody>
      </p:sp>
      <p:sp>
        <p:nvSpPr>
          <p:cNvPr id="414" name="Shape 414"/>
          <p:cNvSpPr txBox="1"/>
          <p:nvPr/>
        </p:nvSpPr>
        <p:spPr>
          <a:xfrm>
            <a:off x="4652725" y="2542720"/>
            <a:ext cx="1538100" cy="34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701C7F"/>
                </a:solidFill>
                <a:latin typeface="Roboto"/>
                <a:ea typeface="Roboto"/>
                <a:cs typeface="Roboto"/>
                <a:sym typeface="Roboto"/>
              </a:rPr>
              <a:t>Category A</a:t>
            </a:r>
            <a:endParaRPr sz="1000">
              <a:solidFill>
                <a:srgbClr val="701C7F"/>
              </a:solidFill>
              <a:latin typeface="Roboto"/>
              <a:ea typeface="Roboto"/>
              <a:cs typeface="Roboto"/>
              <a:sym typeface="Roboto"/>
            </a:endParaRPr>
          </a:p>
        </p:txBody>
      </p:sp>
      <p:sp>
        <p:nvSpPr>
          <p:cNvPr id="415" name="Shape 415"/>
          <p:cNvSpPr txBox="1"/>
          <p:nvPr/>
        </p:nvSpPr>
        <p:spPr>
          <a:xfrm>
            <a:off x="6343225" y="2542720"/>
            <a:ext cx="1538100" cy="34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701C7F"/>
                </a:solidFill>
                <a:latin typeface="Roboto"/>
                <a:ea typeface="Roboto"/>
                <a:cs typeface="Roboto"/>
                <a:sym typeface="Roboto"/>
              </a:rPr>
              <a:t>Category B</a:t>
            </a:r>
            <a:endParaRPr sz="1000">
              <a:solidFill>
                <a:srgbClr val="701C7F"/>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pSp>
        <p:nvGrpSpPr>
          <p:cNvPr id="420" name="Shape 420"/>
          <p:cNvGrpSpPr/>
          <p:nvPr/>
        </p:nvGrpSpPr>
        <p:grpSpPr>
          <a:xfrm>
            <a:off x="2424825" y="1171750"/>
            <a:ext cx="2756450" cy="2185150"/>
            <a:chOff x="642075" y="208075"/>
            <a:chExt cx="2756450" cy="2185150"/>
          </a:xfrm>
        </p:grpSpPr>
        <p:sp>
          <p:nvSpPr>
            <p:cNvPr id="421" name="Shape 421"/>
            <p:cNvSpPr/>
            <p:nvPr/>
          </p:nvSpPr>
          <p:spPr>
            <a:xfrm>
              <a:off x="1084100" y="539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2" name="Shape 422"/>
            <p:cNvSpPr/>
            <p:nvPr/>
          </p:nvSpPr>
          <p:spPr>
            <a:xfrm>
              <a:off x="1501500"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3" name="Shape 423"/>
            <p:cNvSpPr/>
            <p:nvPr/>
          </p:nvSpPr>
          <p:spPr>
            <a:xfrm>
              <a:off x="642075"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p:nvPr/>
          </p:nvSpPr>
          <p:spPr>
            <a:xfrm>
              <a:off x="1084100" y="16322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5" name="Shape 425"/>
            <p:cNvSpPr/>
            <p:nvPr/>
          </p:nvSpPr>
          <p:spPr>
            <a:xfrm>
              <a:off x="1705750"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6" name="Shape 426"/>
            <p:cNvSpPr/>
            <p:nvPr/>
          </p:nvSpPr>
          <p:spPr>
            <a:xfrm>
              <a:off x="1071788" y="10005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7" name="Shape 427"/>
            <p:cNvSpPr/>
            <p:nvPr/>
          </p:nvSpPr>
          <p:spPr>
            <a:xfrm>
              <a:off x="19985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8" name="Shape 428"/>
            <p:cNvSpPr/>
            <p:nvPr/>
          </p:nvSpPr>
          <p:spPr>
            <a:xfrm>
              <a:off x="25002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9" name="Shape 429"/>
            <p:cNvSpPr/>
            <p:nvPr/>
          </p:nvSpPr>
          <p:spPr>
            <a:xfrm>
              <a:off x="1573250" y="19094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0" name="Shape 430"/>
            <p:cNvSpPr/>
            <p:nvPr/>
          </p:nvSpPr>
          <p:spPr>
            <a:xfrm>
              <a:off x="1071800" y="211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1" name="Shape 431"/>
            <p:cNvSpPr/>
            <p:nvPr/>
          </p:nvSpPr>
          <p:spPr>
            <a:xfrm>
              <a:off x="1501500" y="18388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2" name="Shape 432"/>
            <p:cNvSpPr/>
            <p:nvPr/>
          </p:nvSpPr>
          <p:spPr>
            <a:xfrm>
              <a:off x="1501500" y="36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3" name="Shape 433"/>
            <p:cNvSpPr/>
            <p:nvPr/>
          </p:nvSpPr>
          <p:spPr>
            <a:xfrm>
              <a:off x="1998500" y="8168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4" name="Shape 434"/>
            <p:cNvSpPr/>
            <p:nvPr/>
          </p:nvSpPr>
          <p:spPr>
            <a:xfrm>
              <a:off x="2366650" y="2080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5" name="Shape 435"/>
            <p:cNvSpPr/>
            <p:nvPr/>
          </p:nvSpPr>
          <p:spPr>
            <a:xfrm>
              <a:off x="3121325"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6" name="Shape 436"/>
          <p:cNvGrpSpPr/>
          <p:nvPr/>
        </p:nvGrpSpPr>
        <p:grpSpPr>
          <a:xfrm>
            <a:off x="3266050" y="1068938"/>
            <a:ext cx="2780550" cy="2836975"/>
            <a:chOff x="5550375" y="1964600"/>
            <a:chExt cx="2780550" cy="2836975"/>
          </a:xfrm>
        </p:grpSpPr>
        <p:sp>
          <p:nvSpPr>
            <p:cNvPr id="437" name="Shape 437"/>
            <p:cNvSpPr/>
            <p:nvPr/>
          </p:nvSpPr>
          <p:spPr>
            <a:xfrm>
              <a:off x="555037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8" name="Shape 438"/>
            <p:cNvSpPr/>
            <p:nvPr/>
          </p:nvSpPr>
          <p:spPr>
            <a:xfrm>
              <a:off x="608822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9" name="Shape 439"/>
            <p:cNvSpPr/>
            <p:nvPr/>
          </p:nvSpPr>
          <p:spPr>
            <a:xfrm>
              <a:off x="598767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0" name="Shape 440"/>
            <p:cNvSpPr/>
            <p:nvPr/>
          </p:nvSpPr>
          <p:spPr>
            <a:xfrm>
              <a:off x="5920425" y="4524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1" name="Shape 441"/>
            <p:cNvSpPr/>
            <p:nvPr/>
          </p:nvSpPr>
          <p:spPr>
            <a:xfrm>
              <a:off x="626487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2" name="Shape 442"/>
            <p:cNvSpPr/>
            <p:nvPr/>
          </p:nvSpPr>
          <p:spPr>
            <a:xfrm>
              <a:off x="636542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3" name="Shape 443"/>
            <p:cNvSpPr/>
            <p:nvPr/>
          </p:nvSpPr>
          <p:spPr>
            <a:xfrm>
              <a:off x="6862275" y="3518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4" name="Shape 444"/>
            <p:cNvSpPr/>
            <p:nvPr/>
          </p:nvSpPr>
          <p:spPr>
            <a:xfrm>
              <a:off x="6802050"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5" name="Shape 445"/>
            <p:cNvSpPr/>
            <p:nvPr/>
          </p:nvSpPr>
          <p:spPr>
            <a:xfrm>
              <a:off x="744412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6" name="Shape 446"/>
            <p:cNvSpPr/>
            <p:nvPr/>
          </p:nvSpPr>
          <p:spPr>
            <a:xfrm>
              <a:off x="7444125"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7" name="Shape 447"/>
            <p:cNvSpPr/>
            <p:nvPr/>
          </p:nvSpPr>
          <p:spPr>
            <a:xfrm>
              <a:off x="7857325" y="19646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8" name="Shape 448"/>
            <p:cNvSpPr/>
            <p:nvPr/>
          </p:nvSpPr>
          <p:spPr>
            <a:xfrm>
              <a:off x="7857325" y="29361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p:nvPr/>
          </p:nvSpPr>
          <p:spPr>
            <a:xfrm>
              <a:off x="8053725" y="3847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grpSp>
        <p:nvGrpSpPr>
          <p:cNvPr id="454" name="Shape 454"/>
          <p:cNvGrpSpPr/>
          <p:nvPr/>
        </p:nvGrpSpPr>
        <p:grpSpPr>
          <a:xfrm>
            <a:off x="2424825" y="1171750"/>
            <a:ext cx="2756450" cy="2185150"/>
            <a:chOff x="642075" y="208075"/>
            <a:chExt cx="2756450" cy="2185150"/>
          </a:xfrm>
        </p:grpSpPr>
        <p:sp>
          <p:nvSpPr>
            <p:cNvPr id="455" name="Shape 455"/>
            <p:cNvSpPr/>
            <p:nvPr/>
          </p:nvSpPr>
          <p:spPr>
            <a:xfrm>
              <a:off x="1084100" y="539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6" name="Shape 456"/>
            <p:cNvSpPr/>
            <p:nvPr/>
          </p:nvSpPr>
          <p:spPr>
            <a:xfrm>
              <a:off x="1501500"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7" name="Shape 457"/>
            <p:cNvSpPr/>
            <p:nvPr/>
          </p:nvSpPr>
          <p:spPr>
            <a:xfrm>
              <a:off x="642075"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8" name="Shape 458"/>
            <p:cNvSpPr/>
            <p:nvPr/>
          </p:nvSpPr>
          <p:spPr>
            <a:xfrm>
              <a:off x="1084100" y="16322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9" name="Shape 459"/>
            <p:cNvSpPr/>
            <p:nvPr/>
          </p:nvSpPr>
          <p:spPr>
            <a:xfrm>
              <a:off x="1705750"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0" name="Shape 460"/>
            <p:cNvSpPr/>
            <p:nvPr/>
          </p:nvSpPr>
          <p:spPr>
            <a:xfrm>
              <a:off x="1071788" y="10005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1" name="Shape 461"/>
            <p:cNvSpPr/>
            <p:nvPr/>
          </p:nvSpPr>
          <p:spPr>
            <a:xfrm>
              <a:off x="19985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2" name="Shape 462"/>
            <p:cNvSpPr/>
            <p:nvPr/>
          </p:nvSpPr>
          <p:spPr>
            <a:xfrm>
              <a:off x="25002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3" name="Shape 463"/>
            <p:cNvSpPr/>
            <p:nvPr/>
          </p:nvSpPr>
          <p:spPr>
            <a:xfrm>
              <a:off x="1573250" y="19094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4" name="Shape 464"/>
            <p:cNvSpPr/>
            <p:nvPr/>
          </p:nvSpPr>
          <p:spPr>
            <a:xfrm>
              <a:off x="1071800" y="211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5" name="Shape 465"/>
            <p:cNvSpPr/>
            <p:nvPr/>
          </p:nvSpPr>
          <p:spPr>
            <a:xfrm>
              <a:off x="1501500" y="18388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6" name="Shape 466"/>
            <p:cNvSpPr/>
            <p:nvPr/>
          </p:nvSpPr>
          <p:spPr>
            <a:xfrm>
              <a:off x="1501500" y="36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7" name="Shape 467"/>
            <p:cNvSpPr/>
            <p:nvPr/>
          </p:nvSpPr>
          <p:spPr>
            <a:xfrm>
              <a:off x="1998500" y="8168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8" name="Shape 468"/>
            <p:cNvSpPr/>
            <p:nvPr/>
          </p:nvSpPr>
          <p:spPr>
            <a:xfrm>
              <a:off x="2366650" y="2080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9" name="Shape 469"/>
            <p:cNvSpPr/>
            <p:nvPr/>
          </p:nvSpPr>
          <p:spPr>
            <a:xfrm>
              <a:off x="3121325"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70" name="Shape 470"/>
          <p:cNvGrpSpPr/>
          <p:nvPr/>
        </p:nvGrpSpPr>
        <p:grpSpPr>
          <a:xfrm>
            <a:off x="3266050" y="1068938"/>
            <a:ext cx="2780550" cy="2836975"/>
            <a:chOff x="5550375" y="1964600"/>
            <a:chExt cx="2780550" cy="2836975"/>
          </a:xfrm>
        </p:grpSpPr>
        <p:sp>
          <p:nvSpPr>
            <p:cNvPr id="471" name="Shape 471"/>
            <p:cNvSpPr/>
            <p:nvPr/>
          </p:nvSpPr>
          <p:spPr>
            <a:xfrm>
              <a:off x="555037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2" name="Shape 472"/>
            <p:cNvSpPr/>
            <p:nvPr/>
          </p:nvSpPr>
          <p:spPr>
            <a:xfrm>
              <a:off x="608822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3" name="Shape 473"/>
            <p:cNvSpPr/>
            <p:nvPr/>
          </p:nvSpPr>
          <p:spPr>
            <a:xfrm>
              <a:off x="598767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p:nvPr/>
          </p:nvSpPr>
          <p:spPr>
            <a:xfrm>
              <a:off x="5920425" y="4524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5" name="Shape 475"/>
            <p:cNvSpPr/>
            <p:nvPr/>
          </p:nvSpPr>
          <p:spPr>
            <a:xfrm>
              <a:off x="626487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6" name="Shape 476"/>
            <p:cNvSpPr/>
            <p:nvPr/>
          </p:nvSpPr>
          <p:spPr>
            <a:xfrm>
              <a:off x="636542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7" name="Shape 477"/>
            <p:cNvSpPr/>
            <p:nvPr/>
          </p:nvSpPr>
          <p:spPr>
            <a:xfrm>
              <a:off x="6862275" y="3518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8" name="Shape 478"/>
            <p:cNvSpPr/>
            <p:nvPr/>
          </p:nvSpPr>
          <p:spPr>
            <a:xfrm>
              <a:off x="6802050"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9" name="Shape 479"/>
            <p:cNvSpPr/>
            <p:nvPr/>
          </p:nvSpPr>
          <p:spPr>
            <a:xfrm>
              <a:off x="744412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0" name="Shape 480"/>
            <p:cNvSpPr/>
            <p:nvPr/>
          </p:nvSpPr>
          <p:spPr>
            <a:xfrm>
              <a:off x="7444125"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1" name="Shape 481"/>
            <p:cNvSpPr/>
            <p:nvPr/>
          </p:nvSpPr>
          <p:spPr>
            <a:xfrm>
              <a:off x="7857325" y="19646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2" name="Shape 482"/>
            <p:cNvSpPr/>
            <p:nvPr/>
          </p:nvSpPr>
          <p:spPr>
            <a:xfrm>
              <a:off x="7857325" y="29361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3" name="Shape 483"/>
            <p:cNvSpPr/>
            <p:nvPr/>
          </p:nvSpPr>
          <p:spPr>
            <a:xfrm>
              <a:off x="8053725" y="3847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84" name="Shape 484"/>
          <p:cNvSpPr/>
          <p:nvPr/>
        </p:nvSpPr>
        <p:spPr>
          <a:xfrm>
            <a:off x="2457325" y="744425"/>
            <a:ext cx="3457000" cy="3372824"/>
          </a:xfrm>
          <a:custGeom>
            <a:avLst/>
            <a:gdLst/>
            <a:ahLst/>
            <a:cxnLst/>
            <a:rect l="0" t="0" r="0" b="0"/>
            <a:pathLst>
              <a:path w="135875" h="134429" extrusionOk="0">
                <a:moveTo>
                  <a:pt x="0" y="134429"/>
                </a:moveTo>
                <a:cubicBezTo>
                  <a:pt x="10582" y="132615"/>
                  <a:pt x="23917" y="131317"/>
                  <a:pt x="29873" y="122384"/>
                </a:cubicBezTo>
                <a:cubicBezTo>
                  <a:pt x="33072" y="117586"/>
                  <a:pt x="32599" y="111175"/>
                  <a:pt x="33728" y="105520"/>
                </a:cubicBezTo>
                <a:cubicBezTo>
                  <a:pt x="34974" y="99279"/>
                  <a:pt x="43725" y="97479"/>
                  <a:pt x="47700" y="92510"/>
                </a:cubicBezTo>
                <a:cubicBezTo>
                  <a:pt x="50034" y="89593"/>
                  <a:pt x="49411" y="84465"/>
                  <a:pt x="52519" y="82392"/>
                </a:cubicBezTo>
                <a:cubicBezTo>
                  <a:pt x="63183" y="75280"/>
                  <a:pt x="80555" y="81338"/>
                  <a:pt x="89619" y="72274"/>
                </a:cubicBezTo>
                <a:cubicBezTo>
                  <a:pt x="98824" y="63069"/>
                  <a:pt x="110839" y="54498"/>
                  <a:pt x="114193" y="41919"/>
                </a:cubicBezTo>
                <a:cubicBezTo>
                  <a:pt x="116994" y="31415"/>
                  <a:pt x="114897" y="18814"/>
                  <a:pt x="121420" y="10118"/>
                </a:cubicBezTo>
                <a:cubicBezTo>
                  <a:pt x="124949" y="5413"/>
                  <a:pt x="132611" y="4893"/>
                  <a:pt x="135875" y="0"/>
                </a:cubicBezTo>
              </a:path>
            </a:pathLst>
          </a:custGeom>
          <a:noFill/>
          <a:ln w="38100" cap="flat" cmpd="sng">
            <a:solidFill>
              <a:srgbClr val="741B47"/>
            </a:solidFill>
            <a:prstDash val="dash"/>
            <a:round/>
            <a:headEnd type="none" w="med" len="med"/>
            <a:tailEnd type="none" w="med" len="med"/>
          </a:ln>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grpSp>
        <p:nvGrpSpPr>
          <p:cNvPr id="489" name="Shape 489"/>
          <p:cNvGrpSpPr/>
          <p:nvPr/>
        </p:nvGrpSpPr>
        <p:grpSpPr>
          <a:xfrm>
            <a:off x="2424825" y="1171750"/>
            <a:ext cx="2756450" cy="2185150"/>
            <a:chOff x="642075" y="208075"/>
            <a:chExt cx="2756450" cy="2185150"/>
          </a:xfrm>
        </p:grpSpPr>
        <p:sp>
          <p:nvSpPr>
            <p:cNvPr id="490" name="Shape 490"/>
            <p:cNvSpPr/>
            <p:nvPr/>
          </p:nvSpPr>
          <p:spPr>
            <a:xfrm>
              <a:off x="1084100" y="539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1" name="Shape 491"/>
            <p:cNvSpPr/>
            <p:nvPr/>
          </p:nvSpPr>
          <p:spPr>
            <a:xfrm>
              <a:off x="1501500"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2" name="Shape 492"/>
            <p:cNvSpPr/>
            <p:nvPr/>
          </p:nvSpPr>
          <p:spPr>
            <a:xfrm>
              <a:off x="642075"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3" name="Shape 493"/>
            <p:cNvSpPr/>
            <p:nvPr/>
          </p:nvSpPr>
          <p:spPr>
            <a:xfrm>
              <a:off x="1084100" y="16322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Shape 494"/>
            <p:cNvSpPr/>
            <p:nvPr/>
          </p:nvSpPr>
          <p:spPr>
            <a:xfrm>
              <a:off x="1705750"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5" name="Shape 495"/>
            <p:cNvSpPr/>
            <p:nvPr/>
          </p:nvSpPr>
          <p:spPr>
            <a:xfrm>
              <a:off x="1071788" y="10005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6" name="Shape 496"/>
            <p:cNvSpPr/>
            <p:nvPr/>
          </p:nvSpPr>
          <p:spPr>
            <a:xfrm>
              <a:off x="19985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7" name="Shape 497"/>
            <p:cNvSpPr/>
            <p:nvPr/>
          </p:nvSpPr>
          <p:spPr>
            <a:xfrm>
              <a:off x="25002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8" name="Shape 498"/>
            <p:cNvSpPr/>
            <p:nvPr/>
          </p:nvSpPr>
          <p:spPr>
            <a:xfrm>
              <a:off x="1573250" y="19094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9" name="Shape 499"/>
            <p:cNvSpPr/>
            <p:nvPr/>
          </p:nvSpPr>
          <p:spPr>
            <a:xfrm>
              <a:off x="1071800" y="211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0" name="Shape 500"/>
            <p:cNvSpPr/>
            <p:nvPr/>
          </p:nvSpPr>
          <p:spPr>
            <a:xfrm>
              <a:off x="1501500" y="18388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1" name="Shape 501"/>
            <p:cNvSpPr/>
            <p:nvPr/>
          </p:nvSpPr>
          <p:spPr>
            <a:xfrm>
              <a:off x="1501500" y="36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2" name="Shape 502"/>
            <p:cNvSpPr/>
            <p:nvPr/>
          </p:nvSpPr>
          <p:spPr>
            <a:xfrm>
              <a:off x="1998500" y="8168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3" name="Shape 503"/>
            <p:cNvSpPr/>
            <p:nvPr/>
          </p:nvSpPr>
          <p:spPr>
            <a:xfrm>
              <a:off x="2366650" y="2080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4" name="Shape 504"/>
            <p:cNvSpPr/>
            <p:nvPr/>
          </p:nvSpPr>
          <p:spPr>
            <a:xfrm>
              <a:off x="3121325"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05" name="Shape 505"/>
          <p:cNvGrpSpPr/>
          <p:nvPr/>
        </p:nvGrpSpPr>
        <p:grpSpPr>
          <a:xfrm>
            <a:off x="3266050" y="1068938"/>
            <a:ext cx="2780550" cy="2836975"/>
            <a:chOff x="5550375" y="1964600"/>
            <a:chExt cx="2780550" cy="2836975"/>
          </a:xfrm>
        </p:grpSpPr>
        <p:sp>
          <p:nvSpPr>
            <p:cNvPr id="506" name="Shape 506"/>
            <p:cNvSpPr/>
            <p:nvPr/>
          </p:nvSpPr>
          <p:spPr>
            <a:xfrm>
              <a:off x="555037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p:nvPr/>
          </p:nvSpPr>
          <p:spPr>
            <a:xfrm>
              <a:off x="608822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8" name="Shape 508"/>
            <p:cNvSpPr/>
            <p:nvPr/>
          </p:nvSpPr>
          <p:spPr>
            <a:xfrm>
              <a:off x="598767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9" name="Shape 509"/>
            <p:cNvSpPr/>
            <p:nvPr/>
          </p:nvSpPr>
          <p:spPr>
            <a:xfrm>
              <a:off x="5920425" y="4524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0" name="Shape 510"/>
            <p:cNvSpPr/>
            <p:nvPr/>
          </p:nvSpPr>
          <p:spPr>
            <a:xfrm>
              <a:off x="626487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1" name="Shape 511"/>
            <p:cNvSpPr/>
            <p:nvPr/>
          </p:nvSpPr>
          <p:spPr>
            <a:xfrm>
              <a:off x="636542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Shape 512"/>
            <p:cNvSpPr/>
            <p:nvPr/>
          </p:nvSpPr>
          <p:spPr>
            <a:xfrm>
              <a:off x="6862275" y="3518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3" name="Shape 513"/>
            <p:cNvSpPr/>
            <p:nvPr/>
          </p:nvSpPr>
          <p:spPr>
            <a:xfrm>
              <a:off x="6802050"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4" name="Shape 514"/>
            <p:cNvSpPr/>
            <p:nvPr/>
          </p:nvSpPr>
          <p:spPr>
            <a:xfrm>
              <a:off x="744412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5" name="Shape 515"/>
            <p:cNvSpPr/>
            <p:nvPr/>
          </p:nvSpPr>
          <p:spPr>
            <a:xfrm>
              <a:off x="7444125"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6" name="Shape 516"/>
            <p:cNvSpPr/>
            <p:nvPr/>
          </p:nvSpPr>
          <p:spPr>
            <a:xfrm>
              <a:off x="7857325" y="19646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7" name="Shape 517"/>
            <p:cNvSpPr/>
            <p:nvPr/>
          </p:nvSpPr>
          <p:spPr>
            <a:xfrm>
              <a:off x="7857325" y="29361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8" name="Shape 518"/>
            <p:cNvSpPr/>
            <p:nvPr/>
          </p:nvSpPr>
          <p:spPr>
            <a:xfrm>
              <a:off x="8053725" y="3847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19" name="Shape 519"/>
          <p:cNvSpPr/>
          <p:nvPr/>
        </p:nvSpPr>
        <p:spPr>
          <a:xfrm>
            <a:off x="2457325" y="744425"/>
            <a:ext cx="3457000" cy="3372824"/>
          </a:xfrm>
          <a:custGeom>
            <a:avLst/>
            <a:gdLst/>
            <a:ahLst/>
            <a:cxnLst/>
            <a:rect l="0" t="0" r="0" b="0"/>
            <a:pathLst>
              <a:path w="135875" h="134429" extrusionOk="0">
                <a:moveTo>
                  <a:pt x="0" y="134429"/>
                </a:moveTo>
                <a:cubicBezTo>
                  <a:pt x="10582" y="132615"/>
                  <a:pt x="23917" y="131317"/>
                  <a:pt x="29873" y="122384"/>
                </a:cubicBezTo>
                <a:cubicBezTo>
                  <a:pt x="33072" y="117586"/>
                  <a:pt x="32599" y="111175"/>
                  <a:pt x="33728" y="105520"/>
                </a:cubicBezTo>
                <a:cubicBezTo>
                  <a:pt x="34974" y="99279"/>
                  <a:pt x="43725" y="97479"/>
                  <a:pt x="47700" y="92510"/>
                </a:cubicBezTo>
                <a:cubicBezTo>
                  <a:pt x="50034" y="89593"/>
                  <a:pt x="49411" y="84465"/>
                  <a:pt x="52519" y="82392"/>
                </a:cubicBezTo>
                <a:cubicBezTo>
                  <a:pt x="63183" y="75280"/>
                  <a:pt x="80555" y="81338"/>
                  <a:pt x="89619" y="72274"/>
                </a:cubicBezTo>
                <a:cubicBezTo>
                  <a:pt x="98824" y="63069"/>
                  <a:pt x="110839" y="54498"/>
                  <a:pt x="114193" y="41919"/>
                </a:cubicBezTo>
                <a:cubicBezTo>
                  <a:pt x="116994" y="31415"/>
                  <a:pt x="114897" y="18814"/>
                  <a:pt x="121420" y="10118"/>
                </a:cubicBezTo>
                <a:cubicBezTo>
                  <a:pt x="124949" y="5413"/>
                  <a:pt x="132611" y="4893"/>
                  <a:pt x="135875" y="0"/>
                </a:cubicBezTo>
              </a:path>
            </a:pathLst>
          </a:custGeom>
          <a:noFill/>
          <a:ln w="38100" cap="flat" cmpd="sng">
            <a:solidFill>
              <a:srgbClr val="741B47"/>
            </a:solidFill>
            <a:prstDash val="dash"/>
            <a:round/>
            <a:headEnd type="none" w="med" len="med"/>
            <a:tailEnd type="none" w="med" len="med"/>
          </a:ln>
        </p:spPr>
      </p:sp>
      <p:sp>
        <p:nvSpPr>
          <p:cNvPr id="520" name="Shape 520"/>
          <p:cNvSpPr/>
          <p:nvPr/>
        </p:nvSpPr>
        <p:spPr>
          <a:xfrm>
            <a:off x="4439550" y="2131875"/>
            <a:ext cx="264900" cy="264900"/>
          </a:xfrm>
          <a:prstGeom prst="flowChartSummingJunction">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grpSp>
        <p:nvGrpSpPr>
          <p:cNvPr id="525" name="Shape 525"/>
          <p:cNvGrpSpPr/>
          <p:nvPr/>
        </p:nvGrpSpPr>
        <p:grpSpPr>
          <a:xfrm>
            <a:off x="2424825" y="1171750"/>
            <a:ext cx="2756450" cy="2185150"/>
            <a:chOff x="642075" y="208075"/>
            <a:chExt cx="2756450" cy="2185150"/>
          </a:xfrm>
        </p:grpSpPr>
        <p:sp>
          <p:nvSpPr>
            <p:cNvPr id="526" name="Shape 526"/>
            <p:cNvSpPr/>
            <p:nvPr/>
          </p:nvSpPr>
          <p:spPr>
            <a:xfrm>
              <a:off x="1084100" y="539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7" name="Shape 527"/>
            <p:cNvSpPr/>
            <p:nvPr/>
          </p:nvSpPr>
          <p:spPr>
            <a:xfrm>
              <a:off x="1501500"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8" name="Shape 528"/>
            <p:cNvSpPr/>
            <p:nvPr/>
          </p:nvSpPr>
          <p:spPr>
            <a:xfrm>
              <a:off x="642075"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9" name="Shape 529"/>
            <p:cNvSpPr/>
            <p:nvPr/>
          </p:nvSpPr>
          <p:spPr>
            <a:xfrm>
              <a:off x="1084100" y="16322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Shape 530"/>
            <p:cNvSpPr/>
            <p:nvPr/>
          </p:nvSpPr>
          <p:spPr>
            <a:xfrm>
              <a:off x="1705750"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1" name="Shape 531"/>
            <p:cNvSpPr/>
            <p:nvPr/>
          </p:nvSpPr>
          <p:spPr>
            <a:xfrm>
              <a:off x="1071788" y="10005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2" name="Shape 532"/>
            <p:cNvSpPr/>
            <p:nvPr/>
          </p:nvSpPr>
          <p:spPr>
            <a:xfrm>
              <a:off x="19985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3" name="Shape 533"/>
            <p:cNvSpPr/>
            <p:nvPr/>
          </p:nvSpPr>
          <p:spPr>
            <a:xfrm>
              <a:off x="25002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4" name="Shape 534"/>
            <p:cNvSpPr/>
            <p:nvPr/>
          </p:nvSpPr>
          <p:spPr>
            <a:xfrm>
              <a:off x="1573250" y="19094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5" name="Shape 535"/>
            <p:cNvSpPr/>
            <p:nvPr/>
          </p:nvSpPr>
          <p:spPr>
            <a:xfrm>
              <a:off x="1071800" y="211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6" name="Shape 536"/>
            <p:cNvSpPr/>
            <p:nvPr/>
          </p:nvSpPr>
          <p:spPr>
            <a:xfrm>
              <a:off x="1501500" y="18388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7" name="Shape 537"/>
            <p:cNvSpPr/>
            <p:nvPr/>
          </p:nvSpPr>
          <p:spPr>
            <a:xfrm>
              <a:off x="1501500" y="36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8" name="Shape 538"/>
            <p:cNvSpPr/>
            <p:nvPr/>
          </p:nvSpPr>
          <p:spPr>
            <a:xfrm>
              <a:off x="1998500" y="8168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9" name="Shape 539"/>
            <p:cNvSpPr/>
            <p:nvPr/>
          </p:nvSpPr>
          <p:spPr>
            <a:xfrm>
              <a:off x="2366650" y="2080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Shape 540"/>
            <p:cNvSpPr/>
            <p:nvPr/>
          </p:nvSpPr>
          <p:spPr>
            <a:xfrm>
              <a:off x="3121325"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1" name="Shape 541"/>
          <p:cNvGrpSpPr/>
          <p:nvPr/>
        </p:nvGrpSpPr>
        <p:grpSpPr>
          <a:xfrm>
            <a:off x="3266050" y="1068938"/>
            <a:ext cx="2780550" cy="2836975"/>
            <a:chOff x="5550375" y="1964600"/>
            <a:chExt cx="2780550" cy="2836975"/>
          </a:xfrm>
        </p:grpSpPr>
        <p:sp>
          <p:nvSpPr>
            <p:cNvPr id="542" name="Shape 542"/>
            <p:cNvSpPr/>
            <p:nvPr/>
          </p:nvSpPr>
          <p:spPr>
            <a:xfrm>
              <a:off x="555037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3" name="Shape 543"/>
            <p:cNvSpPr/>
            <p:nvPr/>
          </p:nvSpPr>
          <p:spPr>
            <a:xfrm>
              <a:off x="608822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4" name="Shape 544"/>
            <p:cNvSpPr/>
            <p:nvPr/>
          </p:nvSpPr>
          <p:spPr>
            <a:xfrm>
              <a:off x="598767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5" name="Shape 545"/>
            <p:cNvSpPr/>
            <p:nvPr/>
          </p:nvSpPr>
          <p:spPr>
            <a:xfrm>
              <a:off x="5920425" y="4524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6" name="Shape 546"/>
            <p:cNvSpPr/>
            <p:nvPr/>
          </p:nvSpPr>
          <p:spPr>
            <a:xfrm>
              <a:off x="626487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7" name="Shape 547"/>
            <p:cNvSpPr/>
            <p:nvPr/>
          </p:nvSpPr>
          <p:spPr>
            <a:xfrm>
              <a:off x="636542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8" name="Shape 548"/>
            <p:cNvSpPr/>
            <p:nvPr/>
          </p:nvSpPr>
          <p:spPr>
            <a:xfrm>
              <a:off x="6862275" y="3518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9" name="Shape 549"/>
            <p:cNvSpPr/>
            <p:nvPr/>
          </p:nvSpPr>
          <p:spPr>
            <a:xfrm>
              <a:off x="6802050"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0" name="Shape 550"/>
            <p:cNvSpPr/>
            <p:nvPr/>
          </p:nvSpPr>
          <p:spPr>
            <a:xfrm>
              <a:off x="744412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1" name="Shape 551"/>
            <p:cNvSpPr/>
            <p:nvPr/>
          </p:nvSpPr>
          <p:spPr>
            <a:xfrm>
              <a:off x="7444125"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2" name="Shape 552"/>
            <p:cNvSpPr/>
            <p:nvPr/>
          </p:nvSpPr>
          <p:spPr>
            <a:xfrm>
              <a:off x="7857325" y="19646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3" name="Shape 553"/>
            <p:cNvSpPr/>
            <p:nvPr/>
          </p:nvSpPr>
          <p:spPr>
            <a:xfrm>
              <a:off x="7857325" y="29361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4" name="Shape 554"/>
            <p:cNvSpPr/>
            <p:nvPr/>
          </p:nvSpPr>
          <p:spPr>
            <a:xfrm>
              <a:off x="8053725" y="3847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55" name="Shape 555"/>
          <p:cNvSpPr/>
          <p:nvPr/>
        </p:nvSpPr>
        <p:spPr>
          <a:xfrm>
            <a:off x="2457325" y="744425"/>
            <a:ext cx="3457000" cy="3372824"/>
          </a:xfrm>
          <a:custGeom>
            <a:avLst/>
            <a:gdLst/>
            <a:ahLst/>
            <a:cxnLst/>
            <a:rect l="0" t="0" r="0" b="0"/>
            <a:pathLst>
              <a:path w="135875" h="134429" extrusionOk="0">
                <a:moveTo>
                  <a:pt x="0" y="134429"/>
                </a:moveTo>
                <a:cubicBezTo>
                  <a:pt x="10582" y="132615"/>
                  <a:pt x="23917" y="131317"/>
                  <a:pt x="29873" y="122384"/>
                </a:cubicBezTo>
                <a:cubicBezTo>
                  <a:pt x="33072" y="117586"/>
                  <a:pt x="32599" y="111175"/>
                  <a:pt x="33728" y="105520"/>
                </a:cubicBezTo>
                <a:cubicBezTo>
                  <a:pt x="34974" y="99279"/>
                  <a:pt x="43725" y="97479"/>
                  <a:pt x="47700" y="92510"/>
                </a:cubicBezTo>
                <a:cubicBezTo>
                  <a:pt x="50034" y="89593"/>
                  <a:pt x="49411" y="84465"/>
                  <a:pt x="52519" y="82392"/>
                </a:cubicBezTo>
                <a:cubicBezTo>
                  <a:pt x="63183" y="75280"/>
                  <a:pt x="80555" y="81338"/>
                  <a:pt x="89619" y="72274"/>
                </a:cubicBezTo>
                <a:cubicBezTo>
                  <a:pt x="98824" y="63069"/>
                  <a:pt x="110839" y="54498"/>
                  <a:pt x="114193" y="41919"/>
                </a:cubicBezTo>
                <a:cubicBezTo>
                  <a:pt x="116994" y="31415"/>
                  <a:pt x="114897" y="18814"/>
                  <a:pt x="121420" y="10118"/>
                </a:cubicBezTo>
                <a:cubicBezTo>
                  <a:pt x="124949" y="5413"/>
                  <a:pt x="132611" y="4893"/>
                  <a:pt x="135875" y="0"/>
                </a:cubicBezTo>
              </a:path>
            </a:pathLst>
          </a:custGeom>
          <a:noFill/>
          <a:ln w="38100" cap="flat" cmpd="sng">
            <a:solidFill>
              <a:srgbClr val="741B47"/>
            </a:solidFill>
            <a:prstDash val="dash"/>
            <a:round/>
            <a:headEnd type="none" w="med" len="med"/>
            <a:tailEnd type="none" w="med" len="med"/>
          </a:ln>
        </p:spPr>
      </p:sp>
      <p:sp>
        <p:nvSpPr>
          <p:cNvPr id="556" name="Shape 556"/>
          <p:cNvSpPr/>
          <p:nvPr/>
        </p:nvSpPr>
        <p:spPr>
          <a:xfrm>
            <a:off x="4439550" y="2131875"/>
            <a:ext cx="264900" cy="264900"/>
          </a:xfrm>
          <a:prstGeom prst="flowChartSummingJunction">
            <a:avLst/>
          </a:prstGeom>
          <a:solidFill>
            <a:srgbClr val="6D9EEB"/>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grpSp>
        <p:nvGrpSpPr>
          <p:cNvPr id="561" name="Shape 561"/>
          <p:cNvGrpSpPr/>
          <p:nvPr/>
        </p:nvGrpSpPr>
        <p:grpSpPr>
          <a:xfrm>
            <a:off x="2424825" y="1171750"/>
            <a:ext cx="2756450" cy="2185150"/>
            <a:chOff x="642075" y="208075"/>
            <a:chExt cx="2756450" cy="2185150"/>
          </a:xfrm>
        </p:grpSpPr>
        <p:sp>
          <p:nvSpPr>
            <p:cNvPr id="562" name="Shape 562"/>
            <p:cNvSpPr/>
            <p:nvPr/>
          </p:nvSpPr>
          <p:spPr>
            <a:xfrm>
              <a:off x="1084100" y="539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3" name="Shape 563"/>
            <p:cNvSpPr/>
            <p:nvPr/>
          </p:nvSpPr>
          <p:spPr>
            <a:xfrm>
              <a:off x="1501500"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4" name="Shape 564"/>
            <p:cNvSpPr/>
            <p:nvPr/>
          </p:nvSpPr>
          <p:spPr>
            <a:xfrm>
              <a:off x="642075"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5" name="Shape 565"/>
            <p:cNvSpPr/>
            <p:nvPr/>
          </p:nvSpPr>
          <p:spPr>
            <a:xfrm>
              <a:off x="1084100" y="16322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6" name="Shape 566"/>
            <p:cNvSpPr/>
            <p:nvPr/>
          </p:nvSpPr>
          <p:spPr>
            <a:xfrm>
              <a:off x="1705750"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7" name="Shape 567"/>
            <p:cNvSpPr/>
            <p:nvPr/>
          </p:nvSpPr>
          <p:spPr>
            <a:xfrm>
              <a:off x="1071788" y="10005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8" name="Shape 568"/>
            <p:cNvSpPr/>
            <p:nvPr/>
          </p:nvSpPr>
          <p:spPr>
            <a:xfrm>
              <a:off x="19985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9" name="Shape 569"/>
            <p:cNvSpPr/>
            <p:nvPr/>
          </p:nvSpPr>
          <p:spPr>
            <a:xfrm>
              <a:off x="25002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0" name="Shape 570"/>
            <p:cNvSpPr/>
            <p:nvPr/>
          </p:nvSpPr>
          <p:spPr>
            <a:xfrm>
              <a:off x="1573250" y="19094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1" name="Shape 571"/>
            <p:cNvSpPr/>
            <p:nvPr/>
          </p:nvSpPr>
          <p:spPr>
            <a:xfrm>
              <a:off x="1071800" y="211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Shape 572"/>
            <p:cNvSpPr/>
            <p:nvPr/>
          </p:nvSpPr>
          <p:spPr>
            <a:xfrm>
              <a:off x="1501500" y="18388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3" name="Shape 573"/>
            <p:cNvSpPr/>
            <p:nvPr/>
          </p:nvSpPr>
          <p:spPr>
            <a:xfrm>
              <a:off x="1501500" y="36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4" name="Shape 574"/>
            <p:cNvSpPr/>
            <p:nvPr/>
          </p:nvSpPr>
          <p:spPr>
            <a:xfrm>
              <a:off x="1998500" y="8168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5" name="Shape 575"/>
            <p:cNvSpPr/>
            <p:nvPr/>
          </p:nvSpPr>
          <p:spPr>
            <a:xfrm>
              <a:off x="2366650" y="2080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6" name="Shape 576"/>
            <p:cNvSpPr/>
            <p:nvPr/>
          </p:nvSpPr>
          <p:spPr>
            <a:xfrm>
              <a:off x="3121325"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77" name="Shape 577"/>
          <p:cNvGrpSpPr/>
          <p:nvPr/>
        </p:nvGrpSpPr>
        <p:grpSpPr>
          <a:xfrm>
            <a:off x="3266050" y="1068938"/>
            <a:ext cx="2780550" cy="2836975"/>
            <a:chOff x="5550375" y="1964600"/>
            <a:chExt cx="2780550" cy="2836975"/>
          </a:xfrm>
        </p:grpSpPr>
        <p:sp>
          <p:nvSpPr>
            <p:cNvPr id="578" name="Shape 578"/>
            <p:cNvSpPr/>
            <p:nvPr/>
          </p:nvSpPr>
          <p:spPr>
            <a:xfrm>
              <a:off x="555037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9" name="Shape 579"/>
            <p:cNvSpPr/>
            <p:nvPr/>
          </p:nvSpPr>
          <p:spPr>
            <a:xfrm>
              <a:off x="608822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0" name="Shape 580"/>
            <p:cNvSpPr/>
            <p:nvPr/>
          </p:nvSpPr>
          <p:spPr>
            <a:xfrm>
              <a:off x="598767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1" name="Shape 581"/>
            <p:cNvSpPr/>
            <p:nvPr/>
          </p:nvSpPr>
          <p:spPr>
            <a:xfrm>
              <a:off x="5920425" y="4524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2" name="Shape 582"/>
            <p:cNvSpPr/>
            <p:nvPr/>
          </p:nvSpPr>
          <p:spPr>
            <a:xfrm>
              <a:off x="626487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3" name="Shape 583"/>
            <p:cNvSpPr/>
            <p:nvPr/>
          </p:nvSpPr>
          <p:spPr>
            <a:xfrm>
              <a:off x="636542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4" name="Shape 584"/>
            <p:cNvSpPr/>
            <p:nvPr/>
          </p:nvSpPr>
          <p:spPr>
            <a:xfrm>
              <a:off x="6862275" y="3518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5" name="Shape 585"/>
            <p:cNvSpPr/>
            <p:nvPr/>
          </p:nvSpPr>
          <p:spPr>
            <a:xfrm>
              <a:off x="6802050"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6" name="Shape 586"/>
            <p:cNvSpPr/>
            <p:nvPr/>
          </p:nvSpPr>
          <p:spPr>
            <a:xfrm>
              <a:off x="744412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7" name="Shape 587"/>
            <p:cNvSpPr/>
            <p:nvPr/>
          </p:nvSpPr>
          <p:spPr>
            <a:xfrm>
              <a:off x="7444125"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8" name="Shape 588"/>
            <p:cNvSpPr/>
            <p:nvPr/>
          </p:nvSpPr>
          <p:spPr>
            <a:xfrm>
              <a:off x="7857325" y="19646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9" name="Shape 589"/>
            <p:cNvSpPr/>
            <p:nvPr/>
          </p:nvSpPr>
          <p:spPr>
            <a:xfrm>
              <a:off x="7857325" y="29361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0" name="Shape 590"/>
            <p:cNvSpPr/>
            <p:nvPr/>
          </p:nvSpPr>
          <p:spPr>
            <a:xfrm>
              <a:off x="8053725" y="3847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grpSp>
        <p:nvGrpSpPr>
          <p:cNvPr id="595" name="Shape 595"/>
          <p:cNvGrpSpPr/>
          <p:nvPr/>
        </p:nvGrpSpPr>
        <p:grpSpPr>
          <a:xfrm>
            <a:off x="2424825" y="1171750"/>
            <a:ext cx="2756450" cy="2185150"/>
            <a:chOff x="642075" y="208075"/>
            <a:chExt cx="2756450" cy="2185150"/>
          </a:xfrm>
        </p:grpSpPr>
        <p:sp>
          <p:nvSpPr>
            <p:cNvPr id="596" name="Shape 596"/>
            <p:cNvSpPr/>
            <p:nvPr/>
          </p:nvSpPr>
          <p:spPr>
            <a:xfrm>
              <a:off x="1084100" y="539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7" name="Shape 597"/>
            <p:cNvSpPr/>
            <p:nvPr/>
          </p:nvSpPr>
          <p:spPr>
            <a:xfrm>
              <a:off x="1501500"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8" name="Shape 598"/>
            <p:cNvSpPr/>
            <p:nvPr/>
          </p:nvSpPr>
          <p:spPr>
            <a:xfrm>
              <a:off x="642075"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9" name="Shape 599"/>
            <p:cNvSpPr/>
            <p:nvPr/>
          </p:nvSpPr>
          <p:spPr>
            <a:xfrm>
              <a:off x="1084100" y="16322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0" name="Shape 600"/>
            <p:cNvSpPr/>
            <p:nvPr/>
          </p:nvSpPr>
          <p:spPr>
            <a:xfrm>
              <a:off x="1705750"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1" name="Shape 601"/>
            <p:cNvSpPr/>
            <p:nvPr/>
          </p:nvSpPr>
          <p:spPr>
            <a:xfrm>
              <a:off x="1071788" y="10005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2" name="Shape 602"/>
            <p:cNvSpPr/>
            <p:nvPr/>
          </p:nvSpPr>
          <p:spPr>
            <a:xfrm>
              <a:off x="19985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3" name="Shape 603"/>
            <p:cNvSpPr/>
            <p:nvPr/>
          </p:nvSpPr>
          <p:spPr>
            <a:xfrm>
              <a:off x="25002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Shape 604"/>
            <p:cNvSpPr/>
            <p:nvPr/>
          </p:nvSpPr>
          <p:spPr>
            <a:xfrm>
              <a:off x="1573250" y="19094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5" name="Shape 605"/>
            <p:cNvSpPr/>
            <p:nvPr/>
          </p:nvSpPr>
          <p:spPr>
            <a:xfrm>
              <a:off x="1071800" y="211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6" name="Shape 606"/>
            <p:cNvSpPr/>
            <p:nvPr/>
          </p:nvSpPr>
          <p:spPr>
            <a:xfrm>
              <a:off x="1501500" y="18388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p:nvPr/>
          </p:nvSpPr>
          <p:spPr>
            <a:xfrm>
              <a:off x="1501500" y="36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8" name="Shape 608"/>
            <p:cNvSpPr/>
            <p:nvPr/>
          </p:nvSpPr>
          <p:spPr>
            <a:xfrm>
              <a:off x="1998500" y="8168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9" name="Shape 609"/>
            <p:cNvSpPr/>
            <p:nvPr/>
          </p:nvSpPr>
          <p:spPr>
            <a:xfrm>
              <a:off x="2366650" y="2080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0" name="Shape 610"/>
            <p:cNvSpPr/>
            <p:nvPr/>
          </p:nvSpPr>
          <p:spPr>
            <a:xfrm>
              <a:off x="3121325"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11" name="Shape 611"/>
          <p:cNvGrpSpPr/>
          <p:nvPr/>
        </p:nvGrpSpPr>
        <p:grpSpPr>
          <a:xfrm>
            <a:off x="3266050" y="1068938"/>
            <a:ext cx="2780550" cy="2836975"/>
            <a:chOff x="5550375" y="1964600"/>
            <a:chExt cx="2780550" cy="2836975"/>
          </a:xfrm>
        </p:grpSpPr>
        <p:sp>
          <p:nvSpPr>
            <p:cNvPr id="612" name="Shape 612"/>
            <p:cNvSpPr/>
            <p:nvPr/>
          </p:nvSpPr>
          <p:spPr>
            <a:xfrm>
              <a:off x="555037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3" name="Shape 613"/>
            <p:cNvSpPr/>
            <p:nvPr/>
          </p:nvSpPr>
          <p:spPr>
            <a:xfrm>
              <a:off x="608822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4" name="Shape 614"/>
            <p:cNvSpPr/>
            <p:nvPr/>
          </p:nvSpPr>
          <p:spPr>
            <a:xfrm>
              <a:off x="598767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5" name="Shape 615"/>
            <p:cNvSpPr/>
            <p:nvPr/>
          </p:nvSpPr>
          <p:spPr>
            <a:xfrm>
              <a:off x="5920425" y="4524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p:nvPr/>
          </p:nvSpPr>
          <p:spPr>
            <a:xfrm>
              <a:off x="626487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7" name="Shape 617"/>
            <p:cNvSpPr/>
            <p:nvPr/>
          </p:nvSpPr>
          <p:spPr>
            <a:xfrm>
              <a:off x="636542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8" name="Shape 618"/>
            <p:cNvSpPr/>
            <p:nvPr/>
          </p:nvSpPr>
          <p:spPr>
            <a:xfrm>
              <a:off x="6862275" y="3518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9" name="Shape 619"/>
            <p:cNvSpPr/>
            <p:nvPr/>
          </p:nvSpPr>
          <p:spPr>
            <a:xfrm>
              <a:off x="6802050"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0" name="Shape 620"/>
            <p:cNvSpPr/>
            <p:nvPr/>
          </p:nvSpPr>
          <p:spPr>
            <a:xfrm>
              <a:off x="744412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1" name="Shape 621"/>
            <p:cNvSpPr/>
            <p:nvPr/>
          </p:nvSpPr>
          <p:spPr>
            <a:xfrm>
              <a:off x="7444125"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2" name="Shape 622"/>
            <p:cNvSpPr/>
            <p:nvPr/>
          </p:nvSpPr>
          <p:spPr>
            <a:xfrm>
              <a:off x="7857325" y="19646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3" name="Shape 623"/>
            <p:cNvSpPr/>
            <p:nvPr/>
          </p:nvSpPr>
          <p:spPr>
            <a:xfrm>
              <a:off x="7857325" y="29361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4" name="Shape 624"/>
            <p:cNvSpPr/>
            <p:nvPr/>
          </p:nvSpPr>
          <p:spPr>
            <a:xfrm>
              <a:off x="8053725" y="3847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25" name="Shape 625"/>
          <p:cNvSpPr/>
          <p:nvPr/>
        </p:nvSpPr>
        <p:spPr>
          <a:xfrm rot="-1684005">
            <a:off x="1991304" y="1185505"/>
            <a:ext cx="3348141" cy="2053553"/>
          </a:xfrm>
          <a:prstGeom prst="flowChartConnector">
            <a:avLst/>
          </a:prstGeom>
          <a:noFill/>
          <a:ln w="38100" cap="flat" cmpd="sng">
            <a:solidFill>
              <a:srgbClr val="1C4587"/>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6" name="Shape 626"/>
          <p:cNvSpPr/>
          <p:nvPr/>
        </p:nvSpPr>
        <p:spPr>
          <a:xfrm rot="-2970947">
            <a:off x="2889016" y="1680402"/>
            <a:ext cx="4076468" cy="2214551"/>
          </a:xfrm>
          <a:prstGeom prst="flowChartConnector">
            <a:avLst/>
          </a:prstGeom>
          <a:noFill/>
          <a:ln w="38100" cap="flat" cmpd="sng">
            <a:solidFill>
              <a:srgbClr val="783F04"/>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311700" y="362800"/>
            <a:ext cx="8520600" cy="4582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200" dirty="0"/>
              <a:t>So what is </a:t>
            </a:r>
            <a:r>
              <a:rPr lang="en" sz="3200" b="1" i="1" dirty="0"/>
              <a:t>already </a:t>
            </a:r>
            <a:r>
              <a:rPr lang="en" sz="3200" dirty="0"/>
              <a:t>going on</a:t>
            </a:r>
            <a:endParaRPr sz="3200" dirty="0"/>
          </a:p>
          <a:p>
            <a:pPr marL="0" lvl="0" indent="0">
              <a:spcBef>
                <a:spcPts val="0"/>
              </a:spcBef>
              <a:spcAft>
                <a:spcPts val="0"/>
              </a:spcAft>
              <a:buNone/>
            </a:pPr>
            <a:r>
              <a:rPr lang="en" sz="3200" dirty="0"/>
              <a:t>with AI and Machine Learning</a:t>
            </a:r>
            <a:br>
              <a:rPr lang="en" sz="3200" dirty="0"/>
            </a:br>
            <a:r>
              <a:rPr lang="en" sz="3200" dirty="0"/>
              <a:t>that </a:t>
            </a:r>
            <a:r>
              <a:rPr lang="en" sz="3200" b="1" i="1" dirty="0"/>
              <a:t>should </a:t>
            </a:r>
            <a:r>
              <a:rPr lang="en" sz="3200" dirty="0"/>
              <a:t>concern us?</a:t>
            </a:r>
            <a:endParaRPr sz="3200" dirty="0"/>
          </a:p>
          <a:p>
            <a:pPr marL="0" lvl="0" indent="0">
              <a:spcBef>
                <a:spcPts val="0"/>
              </a:spcBef>
              <a:spcAft>
                <a:spcPts val="0"/>
              </a:spcAft>
              <a:buNone/>
            </a:pPr>
            <a:endParaRPr sz="3200" dirty="0"/>
          </a:p>
          <a:p>
            <a:pPr marL="0" lvl="0" indent="0">
              <a:spcBef>
                <a:spcPts val="0"/>
              </a:spcBef>
              <a:spcAft>
                <a:spcPts val="0"/>
              </a:spcAft>
              <a:buNone/>
            </a:pPr>
            <a:endParaRPr sz="3200" dirty="0"/>
          </a:p>
          <a:p>
            <a:pPr marL="0" lvl="0" indent="0">
              <a:spcBef>
                <a:spcPts val="0"/>
              </a:spcBef>
              <a:spcAft>
                <a:spcPts val="0"/>
              </a:spcAft>
              <a:buNone/>
            </a:pPr>
            <a:endParaRPr sz="3200" dirty="0"/>
          </a:p>
          <a:p>
            <a:pPr marL="0" lvl="0" indent="0" rtl="0">
              <a:spcBef>
                <a:spcPts val="0"/>
              </a:spcBef>
              <a:spcAft>
                <a:spcPts val="0"/>
              </a:spcAft>
              <a:buNone/>
            </a:pPr>
            <a:endParaRPr sz="3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grpSp>
        <p:nvGrpSpPr>
          <p:cNvPr id="631" name="Shape 631"/>
          <p:cNvGrpSpPr/>
          <p:nvPr/>
        </p:nvGrpSpPr>
        <p:grpSpPr>
          <a:xfrm>
            <a:off x="2424825" y="1171750"/>
            <a:ext cx="2756450" cy="2185150"/>
            <a:chOff x="642075" y="208075"/>
            <a:chExt cx="2756450" cy="2185150"/>
          </a:xfrm>
        </p:grpSpPr>
        <p:sp>
          <p:nvSpPr>
            <p:cNvPr id="632" name="Shape 632"/>
            <p:cNvSpPr/>
            <p:nvPr/>
          </p:nvSpPr>
          <p:spPr>
            <a:xfrm>
              <a:off x="1084100" y="539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3" name="Shape 633"/>
            <p:cNvSpPr/>
            <p:nvPr/>
          </p:nvSpPr>
          <p:spPr>
            <a:xfrm>
              <a:off x="1501500"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4" name="Shape 634"/>
            <p:cNvSpPr/>
            <p:nvPr/>
          </p:nvSpPr>
          <p:spPr>
            <a:xfrm>
              <a:off x="642075"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5" name="Shape 635"/>
            <p:cNvSpPr/>
            <p:nvPr/>
          </p:nvSpPr>
          <p:spPr>
            <a:xfrm>
              <a:off x="1084100" y="16322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6" name="Shape 636"/>
            <p:cNvSpPr/>
            <p:nvPr/>
          </p:nvSpPr>
          <p:spPr>
            <a:xfrm>
              <a:off x="1705750"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7" name="Shape 637"/>
            <p:cNvSpPr/>
            <p:nvPr/>
          </p:nvSpPr>
          <p:spPr>
            <a:xfrm>
              <a:off x="1071788" y="10005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8" name="Shape 638"/>
            <p:cNvSpPr/>
            <p:nvPr/>
          </p:nvSpPr>
          <p:spPr>
            <a:xfrm>
              <a:off x="19985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9" name="Shape 639"/>
            <p:cNvSpPr/>
            <p:nvPr/>
          </p:nvSpPr>
          <p:spPr>
            <a:xfrm>
              <a:off x="25002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0" name="Shape 640"/>
            <p:cNvSpPr/>
            <p:nvPr/>
          </p:nvSpPr>
          <p:spPr>
            <a:xfrm>
              <a:off x="1573250" y="19094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1" name="Shape 641"/>
            <p:cNvSpPr/>
            <p:nvPr/>
          </p:nvSpPr>
          <p:spPr>
            <a:xfrm>
              <a:off x="1071800" y="211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2" name="Shape 642"/>
            <p:cNvSpPr/>
            <p:nvPr/>
          </p:nvSpPr>
          <p:spPr>
            <a:xfrm>
              <a:off x="1501500" y="18388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3" name="Shape 643"/>
            <p:cNvSpPr/>
            <p:nvPr/>
          </p:nvSpPr>
          <p:spPr>
            <a:xfrm>
              <a:off x="1501500" y="36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4" name="Shape 644"/>
            <p:cNvSpPr/>
            <p:nvPr/>
          </p:nvSpPr>
          <p:spPr>
            <a:xfrm>
              <a:off x="1998500" y="8168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5" name="Shape 645"/>
            <p:cNvSpPr/>
            <p:nvPr/>
          </p:nvSpPr>
          <p:spPr>
            <a:xfrm>
              <a:off x="2366650" y="2080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6" name="Shape 646"/>
            <p:cNvSpPr/>
            <p:nvPr/>
          </p:nvSpPr>
          <p:spPr>
            <a:xfrm>
              <a:off x="3121325"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47" name="Shape 647"/>
          <p:cNvGrpSpPr/>
          <p:nvPr/>
        </p:nvGrpSpPr>
        <p:grpSpPr>
          <a:xfrm>
            <a:off x="3266050" y="1068938"/>
            <a:ext cx="2780550" cy="2836975"/>
            <a:chOff x="5550375" y="1964600"/>
            <a:chExt cx="2780550" cy="2836975"/>
          </a:xfrm>
        </p:grpSpPr>
        <p:sp>
          <p:nvSpPr>
            <p:cNvPr id="648" name="Shape 648"/>
            <p:cNvSpPr/>
            <p:nvPr/>
          </p:nvSpPr>
          <p:spPr>
            <a:xfrm>
              <a:off x="555037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9" name="Shape 649"/>
            <p:cNvSpPr/>
            <p:nvPr/>
          </p:nvSpPr>
          <p:spPr>
            <a:xfrm>
              <a:off x="608822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0" name="Shape 650"/>
            <p:cNvSpPr/>
            <p:nvPr/>
          </p:nvSpPr>
          <p:spPr>
            <a:xfrm>
              <a:off x="598767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1" name="Shape 651"/>
            <p:cNvSpPr/>
            <p:nvPr/>
          </p:nvSpPr>
          <p:spPr>
            <a:xfrm>
              <a:off x="5920425" y="4524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2" name="Shape 652"/>
            <p:cNvSpPr/>
            <p:nvPr/>
          </p:nvSpPr>
          <p:spPr>
            <a:xfrm>
              <a:off x="626487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3" name="Shape 653"/>
            <p:cNvSpPr/>
            <p:nvPr/>
          </p:nvSpPr>
          <p:spPr>
            <a:xfrm>
              <a:off x="636542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4" name="Shape 654"/>
            <p:cNvSpPr/>
            <p:nvPr/>
          </p:nvSpPr>
          <p:spPr>
            <a:xfrm>
              <a:off x="6862275" y="3518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5" name="Shape 655"/>
            <p:cNvSpPr/>
            <p:nvPr/>
          </p:nvSpPr>
          <p:spPr>
            <a:xfrm>
              <a:off x="6802050"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6" name="Shape 656"/>
            <p:cNvSpPr/>
            <p:nvPr/>
          </p:nvSpPr>
          <p:spPr>
            <a:xfrm>
              <a:off x="744412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7" name="Shape 657"/>
            <p:cNvSpPr/>
            <p:nvPr/>
          </p:nvSpPr>
          <p:spPr>
            <a:xfrm>
              <a:off x="7444125"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8" name="Shape 658"/>
            <p:cNvSpPr/>
            <p:nvPr/>
          </p:nvSpPr>
          <p:spPr>
            <a:xfrm>
              <a:off x="7857325" y="19646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9" name="Shape 659"/>
            <p:cNvSpPr/>
            <p:nvPr/>
          </p:nvSpPr>
          <p:spPr>
            <a:xfrm>
              <a:off x="7857325" y="29361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0" name="Shape 660"/>
            <p:cNvSpPr/>
            <p:nvPr/>
          </p:nvSpPr>
          <p:spPr>
            <a:xfrm>
              <a:off x="8053725" y="3847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1" name="Shape 661"/>
          <p:cNvSpPr/>
          <p:nvPr/>
        </p:nvSpPr>
        <p:spPr>
          <a:xfrm rot="-1684005">
            <a:off x="1991304" y="1185505"/>
            <a:ext cx="3348141" cy="2053553"/>
          </a:xfrm>
          <a:prstGeom prst="flowChartConnector">
            <a:avLst/>
          </a:prstGeom>
          <a:noFill/>
          <a:ln w="38100" cap="flat" cmpd="sng">
            <a:solidFill>
              <a:srgbClr val="1C4587"/>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2" name="Shape 662"/>
          <p:cNvSpPr/>
          <p:nvPr/>
        </p:nvSpPr>
        <p:spPr>
          <a:xfrm rot="-2970947">
            <a:off x="2889016" y="1680402"/>
            <a:ext cx="4076468" cy="2214551"/>
          </a:xfrm>
          <a:prstGeom prst="flowChartConnector">
            <a:avLst/>
          </a:prstGeom>
          <a:noFill/>
          <a:ln w="38100" cap="flat" cmpd="sng">
            <a:solidFill>
              <a:srgbClr val="783F04"/>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3" name="Shape 663"/>
          <p:cNvSpPr/>
          <p:nvPr/>
        </p:nvSpPr>
        <p:spPr>
          <a:xfrm>
            <a:off x="4439550" y="2131875"/>
            <a:ext cx="264900" cy="264900"/>
          </a:xfrm>
          <a:prstGeom prst="flowChartSummingJunction">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grpSp>
        <p:nvGrpSpPr>
          <p:cNvPr id="668" name="Shape 668"/>
          <p:cNvGrpSpPr/>
          <p:nvPr/>
        </p:nvGrpSpPr>
        <p:grpSpPr>
          <a:xfrm>
            <a:off x="2424825" y="1171750"/>
            <a:ext cx="2756450" cy="2185150"/>
            <a:chOff x="642075" y="208075"/>
            <a:chExt cx="2756450" cy="2185150"/>
          </a:xfrm>
        </p:grpSpPr>
        <p:sp>
          <p:nvSpPr>
            <p:cNvPr id="669" name="Shape 669"/>
            <p:cNvSpPr/>
            <p:nvPr/>
          </p:nvSpPr>
          <p:spPr>
            <a:xfrm>
              <a:off x="1084100" y="539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0" name="Shape 670"/>
            <p:cNvSpPr/>
            <p:nvPr/>
          </p:nvSpPr>
          <p:spPr>
            <a:xfrm>
              <a:off x="1501500"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1" name="Shape 671"/>
            <p:cNvSpPr/>
            <p:nvPr/>
          </p:nvSpPr>
          <p:spPr>
            <a:xfrm>
              <a:off x="642075"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2" name="Shape 672"/>
            <p:cNvSpPr/>
            <p:nvPr/>
          </p:nvSpPr>
          <p:spPr>
            <a:xfrm>
              <a:off x="1084100" y="16322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3" name="Shape 673"/>
            <p:cNvSpPr/>
            <p:nvPr/>
          </p:nvSpPr>
          <p:spPr>
            <a:xfrm>
              <a:off x="1705750"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4" name="Shape 674"/>
            <p:cNvSpPr/>
            <p:nvPr/>
          </p:nvSpPr>
          <p:spPr>
            <a:xfrm>
              <a:off x="1071788" y="10005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5" name="Shape 675"/>
            <p:cNvSpPr/>
            <p:nvPr/>
          </p:nvSpPr>
          <p:spPr>
            <a:xfrm>
              <a:off x="19985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6" name="Shape 676"/>
            <p:cNvSpPr/>
            <p:nvPr/>
          </p:nvSpPr>
          <p:spPr>
            <a:xfrm>
              <a:off x="25002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7" name="Shape 677"/>
            <p:cNvSpPr/>
            <p:nvPr/>
          </p:nvSpPr>
          <p:spPr>
            <a:xfrm>
              <a:off x="1573250" y="19094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8" name="Shape 678"/>
            <p:cNvSpPr/>
            <p:nvPr/>
          </p:nvSpPr>
          <p:spPr>
            <a:xfrm>
              <a:off x="1071800" y="211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9" name="Shape 679"/>
            <p:cNvSpPr/>
            <p:nvPr/>
          </p:nvSpPr>
          <p:spPr>
            <a:xfrm>
              <a:off x="1501500" y="18388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0" name="Shape 680"/>
            <p:cNvSpPr/>
            <p:nvPr/>
          </p:nvSpPr>
          <p:spPr>
            <a:xfrm>
              <a:off x="1501500" y="36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1" name="Shape 681"/>
            <p:cNvSpPr/>
            <p:nvPr/>
          </p:nvSpPr>
          <p:spPr>
            <a:xfrm>
              <a:off x="1998500" y="8168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2" name="Shape 682"/>
            <p:cNvSpPr/>
            <p:nvPr/>
          </p:nvSpPr>
          <p:spPr>
            <a:xfrm>
              <a:off x="2366650" y="2080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3" name="Shape 683"/>
            <p:cNvSpPr/>
            <p:nvPr/>
          </p:nvSpPr>
          <p:spPr>
            <a:xfrm>
              <a:off x="3121325"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84" name="Shape 684"/>
          <p:cNvGrpSpPr/>
          <p:nvPr/>
        </p:nvGrpSpPr>
        <p:grpSpPr>
          <a:xfrm>
            <a:off x="3266050" y="1068938"/>
            <a:ext cx="2780550" cy="2836975"/>
            <a:chOff x="5550375" y="1964600"/>
            <a:chExt cx="2780550" cy="2836975"/>
          </a:xfrm>
        </p:grpSpPr>
        <p:sp>
          <p:nvSpPr>
            <p:cNvPr id="685" name="Shape 685"/>
            <p:cNvSpPr/>
            <p:nvPr/>
          </p:nvSpPr>
          <p:spPr>
            <a:xfrm>
              <a:off x="555037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6" name="Shape 686"/>
            <p:cNvSpPr/>
            <p:nvPr/>
          </p:nvSpPr>
          <p:spPr>
            <a:xfrm>
              <a:off x="608822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7" name="Shape 687"/>
            <p:cNvSpPr/>
            <p:nvPr/>
          </p:nvSpPr>
          <p:spPr>
            <a:xfrm>
              <a:off x="598767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8" name="Shape 688"/>
            <p:cNvSpPr/>
            <p:nvPr/>
          </p:nvSpPr>
          <p:spPr>
            <a:xfrm>
              <a:off x="5920425" y="4524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9" name="Shape 689"/>
            <p:cNvSpPr/>
            <p:nvPr/>
          </p:nvSpPr>
          <p:spPr>
            <a:xfrm>
              <a:off x="626487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0" name="Shape 690"/>
            <p:cNvSpPr/>
            <p:nvPr/>
          </p:nvSpPr>
          <p:spPr>
            <a:xfrm>
              <a:off x="636542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1" name="Shape 691"/>
            <p:cNvSpPr/>
            <p:nvPr/>
          </p:nvSpPr>
          <p:spPr>
            <a:xfrm>
              <a:off x="6862275" y="3518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2" name="Shape 692"/>
            <p:cNvSpPr/>
            <p:nvPr/>
          </p:nvSpPr>
          <p:spPr>
            <a:xfrm>
              <a:off x="6802050"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3" name="Shape 693"/>
            <p:cNvSpPr/>
            <p:nvPr/>
          </p:nvSpPr>
          <p:spPr>
            <a:xfrm>
              <a:off x="744412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4" name="Shape 694"/>
            <p:cNvSpPr/>
            <p:nvPr/>
          </p:nvSpPr>
          <p:spPr>
            <a:xfrm>
              <a:off x="7444125"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5" name="Shape 695"/>
            <p:cNvSpPr/>
            <p:nvPr/>
          </p:nvSpPr>
          <p:spPr>
            <a:xfrm>
              <a:off x="7857325" y="19646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6" name="Shape 696"/>
            <p:cNvSpPr/>
            <p:nvPr/>
          </p:nvSpPr>
          <p:spPr>
            <a:xfrm>
              <a:off x="7857325" y="29361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7" name="Shape 697"/>
            <p:cNvSpPr/>
            <p:nvPr/>
          </p:nvSpPr>
          <p:spPr>
            <a:xfrm>
              <a:off x="8053725" y="3847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98" name="Shape 698"/>
          <p:cNvSpPr/>
          <p:nvPr/>
        </p:nvSpPr>
        <p:spPr>
          <a:xfrm rot="-1684005">
            <a:off x="1991304" y="1185505"/>
            <a:ext cx="3348141" cy="2053553"/>
          </a:xfrm>
          <a:prstGeom prst="flowChartConnector">
            <a:avLst/>
          </a:prstGeom>
          <a:noFill/>
          <a:ln w="38100" cap="flat" cmpd="sng">
            <a:solidFill>
              <a:srgbClr val="1C4587"/>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9" name="Shape 699"/>
          <p:cNvSpPr/>
          <p:nvPr/>
        </p:nvSpPr>
        <p:spPr>
          <a:xfrm rot="-2970947">
            <a:off x="2889016" y="1680402"/>
            <a:ext cx="4076468" cy="2214551"/>
          </a:xfrm>
          <a:prstGeom prst="flowChartConnector">
            <a:avLst/>
          </a:prstGeom>
          <a:noFill/>
          <a:ln w="38100" cap="flat" cmpd="sng">
            <a:solidFill>
              <a:srgbClr val="783F04"/>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0" name="Shape 700"/>
          <p:cNvSpPr/>
          <p:nvPr/>
        </p:nvSpPr>
        <p:spPr>
          <a:xfrm>
            <a:off x="4439550" y="2131875"/>
            <a:ext cx="264900" cy="264900"/>
          </a:xfrm>
          <a:prstGeom prst="flowChartSummingJunction">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701" name="Shape 701"/>
          <p:cNvCxnSpPr>
            <a:endCxn id="700" idx="2"/>
          </p:cNvCxnSpPr>
          <p:nvPr/>
        </p:nvCxnSpPr>
        <p:spPr>
          <a:xfrm>
            <a:off x="3637650" y="2189925"/>
            <a:ext cx="801900" cy="74400"/>
          </a:xfrm>
          <a:prstGeom prst="straightConnector1">
            <a:avLst/>
          </a:prstGeom>
          <a:noFill/>
          <a:ln w="9525" cap="flat" cmpd="sng">
            <a:solidFill>
              <a:schemeClr val="dk2"/>
            </a:solidFill>
            <a:prstDash val="dot"/>
            <a:round/>
            <a:headEnd type="none" w="med" len="med"/>
            <a:tailEnd type="none" w="med" len="med"/>
          </a:ln>
        </p:spPr>
      </p:cxnSp>
      <p:sp>
        <p:nvSpPr>
          <p:cNvPr id="702" name="Shape 702"/>
          <p:cNvSpPr/>
          <p:nvPr/>
        </p:nvSpPr>
        <p:spPr>
          <a:xfrm>
            <a:off x="3605075" y="2145975"/>
            <a:ext cx="120600" cy="132600"/>
          </a:xfrm>
          <a:prstGeom prst="ellipse">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3" name="Shape 703"/>
          <p:cNvSpPr/>
          <p:nvPr/>
        </p:nvSpPr>
        <p:spPr>
          <a:xfrm>
            <a:off x="4950000" y="2647700"/>
            <a:ext cx="120600" cy="132600"/>
          </a:xfrm>
          <a:prstGeom prst="ellipse">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704" name="Shape 704"/>
          <p:cNvCxnSpPr>
            <a:stCxn id="700" idx="5"/>
            <a:endCxn id="703" idx="6"/>
          </p:cNvCxnSpPr>
          <p:nvPr/>
        </p:nvCxnSpPr>
        <p:spPr>
          <a:xfrm>
            <a:off x="4665656" y="2357981"/>
            <a:ext cx="405000" cy="356100"/>
          </a:xfrm>
          <a:prstGeom prst="straightConnector1">
            <a:avLst/>
          </a:prstGeom>
          <a:noFill/>
          <a:ln w="9525" cap="flat" cmpd="sng">
            <a:solidFill>
              <a:schemeClr val="dk2"/>
            </a:solidFill>
            <a:prstDash val="dot"/>
            <a:round/>
            <a:headEnd type="none" w="med" len="med"/>
            <a:tailEnd type="non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Shape 709"/>
          <p:cNvSpPr/>
          <p:nvPr/>
        </p:nvSpPr>
        <p:spPr>
          <a:xfrm rot="-1684005">
            <a:off x="1991304" y="1185505"/>
            <a:ext cx="3348141" cy="2053553"/>
          </a:xfrm>
          <a:prstGeom prst="flowChartConnector">
            <a:avLst/>
          </a:prstGeom>
          <a:noFill/>
          <a:ln w="38100" cap="flat" cmpd="sng">
            <a:solidFill>
              <a:srgbClr val="1C4587"/>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0" name="Shape 710"/>
          <p:cNvSpPr/>
          <p:nvPr/>
        </p:nvSpPr>
        <p:spPr>
          <a:xfrm rot="-2970947">
            <a:off x="2889016" y="1680402"/>
            <a:ext cx="4076468" cy="2214551"/>
          </a:xfrm>
          <a:prstGeom prst="flowChartConnector">
            <a:avLst/>
          </a:prstGeom>
          <a:noFill/>
          <a:ln w="38100" cap="flat" cmpd="sng">
            <a:solidFill>
              <a:srgbClr val="783F04"/>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11" name="Shape 711"/>
          <p:cNvGrpSpPr/>
          <p:nvPr/>
        </p:nvGrpSpPr>
        <p:grpSpPr>
          <a:xfrm>
            <a:off x="2424825" y="1171750"/>
            <a:ext cx="2756450" cy="2185150"/>
            <a:chOff x="642075" y="208075"/>
            <a:chExt cx="2756450" cy="2185150"/>
          </a:xfrm>
        </p:grpSpPr>
        <p:sp>
          <p:nvSpPr>
            <p:cNvPr id="712" name="Shape 712"/>
            <p:cNvSpPr/>
            <p:nvPr/>
          </p:nvSpPr>
          <p:spPr>
            <a:xfrm>
              <a:off x="1084100" y="539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3" name="Shape 713"/>
            <p:cNvSpPr/>
            <p:nvPr/>
          </p:nvSpPr>
          <p:spPr>
            <a:xfrm>
              <a:off x="1501500"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4" name="Shape 714"/>
            <p:cNvSpPr/>
            <p:nvPr/>
          </p:nvSpPr>
          <p:spPr>
            <a:xfrm>
              <a:off x="642075"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5" name="Shape 715"/>
            <p:cNvSpPr/>
            <p:nvPr/>
          </p:nvSpPr>
          <p:spPr>
            <a:xfrm>
              <a:off x="1084100" y="16322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6" name="Shape 716"/>
            <p:cNvSpPr/>
            <p:nvPr/>
          </p:nvSpPr>
          <p:spPr>
            <a:xfrm>
              <a:off x="1705750"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7" name="Shape 717"/>
            <p:cNvSpPr/>
            <p:nvPr/>
          </p:nvSpPr>
          <p:spPr>
            <a:xfrm>
              <a:off x="1071788" y="10005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8" name="Shape 718"/>
            <p:cNvSpPr/>
            <p:nvPr/>
          </p:nvSpPr>
          <p:spPr>
            <a:xfrm>
              <a:off x="19985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9" name="Shape 719"/>
            <p:cNvSpPr/>
            <p:nvPr/>
          </p:nvSpPr>
          <p:spPr>
            <a:xfrm>
              <a:off x="25002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0" name="Shape 720"/>
            <p:cNvSpPr/>
            <p:nvPr/>
          </p:nvSpPr>
          <p:spPr>
            <a:xfrm>
              <a:off x="1573250" y="19094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1" name="Shape 721"/>
            <p:cNvSpPr/>
            <p:nvPr/>
          </p:nvSpPr>
          <p:spPr>
            <a:xfrm>
              <a:off x="1071800" y="211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2" name="Shape 722"/>
            <p:cNvSpPr/>
            <p:nvPr/>
          </p:nvSpPr>
          <p:spPr>
            <a:xfrm>
              <a:off x="1501500" y="18388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3" name="Shape 723"/>
            <p:cNvSpPr/>
            <p:nvPr/>
          </p:nvSpPr>
          <p:spPr>
            <a:xfrm>
              <a:off x="1501500" y="36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4" name="Shape 724"/>
            <p:cNvSpPr/>
            <p:nvPr/>
          </p:nvSpPr>
          <p:spPr>
            <a:xfrm>
              <a:off x="1998500" y="8168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5" name="Shape 725"/>
            <p:cNvSpPr/>
            <p:nvPr/>
          </p:nvSpPr>
          <p:spPr>
            <a:xfrm>
              <a:off x="2366650" y="2080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6" name="Shape 726"/>
            <p:cNvSpPr/>
            <p:nvPr/>
          </p:nvSpPr>
          <p:spPr>
            <a:xfrm>
              <a:off x="3121325"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27" name="Shape 727"/>
          <p:cNvGrpSpPr/>
          <p:nvPr/>
        </p:nvGrpSpPr>
        <p:grpSpPr>
          <a:xfrm>
            <a:off x="3266050" y="1068938"/>
            <a:ext cx="2780550" cy="2836975"/>
            <a:chOff x="5550375" y="1964600"/>
            <a:chExt cx="2780550" cy="2836975"/>
          </a:xfrm>
        </p:grpSpPr>
        <p:sp>
          <p:nvSpPr>
            <p:cNvPr id="728" name="Shape 728"/>
            <p:cNvSpPr/>
            <p:nvPr/>
          </p:nvSpPr>
          <p:spPr>
            <a:xfrm>
              <a:off x="555037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9" name="Shape 729"/>
            <p:cNvSpPr/>
            <p:nvPr/>
          </p:nvSpPr>
          <p:spPr>
            <a:xfrm>
              <a:off x="608822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0" name="Shape 730"/>
            <p:cNvSpPr/>
            <p:nvPr/>
          </p:nvSpPr>
          <p:spPr>
            <a:xfrm>
              <a:off x="598767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1" name="Shape 731"/>
            <p:cNvSpPr/>
            <p:nvPr/>
          </p:nvSpPr>
          <p:spPr>
            <a:xfrm>
              <a:off x="5920425" y="4524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2" name="Shape 732"/>
            <p:cNvSpPr/>
            <p:nvPr/>
          </p:nvSpPr>
          <p:spPr>
            <a:xfrm>
              <a:off x="6264875" y="42471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3" name="Shape 733"/>
            <p:cNvSpPr/>
            <p:nvPr/>
          </p:nvSpPr>
          <p:spPr>
            <a:xfrm>
              <a:off x="6365425" y="3969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4" name="Shape 734"/>
            <p:cNvSpPr/>
            <p:nvPr/>
          </p:nvSpPr>
          <p:spPr>
            <a:xfrm>
              <a:off x="6862275" y="35189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5" name="Shape 735"/>
            <p:cNvSpPr/>
            <p:nvPr/>
          </p:nvSpPr>
          <p:spPr>
            <a:xfrm>
              <a:off x="6802050"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6" name="Shape 736"/>
            <p:cNvSpPr/>
            <p:nvPr/>
          </p:nvSpPr>
          <p:spPr>
            <a:xfrm>
              <a:off x="7444125" y="36636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7" name="Shape 737"/>
            <p:cNvSpPr/>
            <p:nvPr/>
          </p:nvSpPr>
          <p:spPr>
            <a:xfrm>
              <a:off x="7444125" y="43622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8" name="Shape 738"/>
            <p:cNvSpPr/>
            <p:nvPr/>
          </p:nvSpPr>
          <p:spPr>
            <a:xfrm>
              <a:off x="7857325" y="19646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9" name="Shape 739"/>
            <p:cNvSpPr/>
            <p:nvPr/>
          </p:nvSpPr>
          <p:spPr>
            <a:xfrm>
              <a:off x="7857325" y="293610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0" name="Shape 740"/>
            <p:cNvSpPr/>
            <p:nvPr/>
          </p:nvSpPr>
          <p:spPr>
            <a:xfrm>
              <a:off x="8053725" y="3847375"/>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41" name="Shape 741"/>
          <p:cNvSpPr/>
          <p:nvPr/>
        </p:nvSpPr>
        <p:spPr>
          <a:xfrm>
            <a:off x="4439550" y="2131875"/>
            <a:ext cx="264900" cy="264900"/>
          </a:xfrm>
          <a:prstGeom prst="flowChartSummingJunction">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Shape 746"/>
          <p:cNvSpPr txBox="1">
            <a:spLocks noGrp="1"/>
          </p:cNvSpPr>
          <p:nvPr>
            <p:ph type="subTitle" idx="1"/>
          </p:nvPr>
        </p:nvSpPr>
        <p:spPr>
          <a:xfrm>
            <a:off x="4871275" y="126650"/>
            <a:ext cx="4045200" cy="248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dirty="0">
                <a:solidFill>
                  <a:srgbClr val="000000"/>
                </a:solidFill>
              </a:rPr>
              <a:t>Is there an animal in this camera trap image?</a:t>
            </a:r>
            <a:endParaRPr sz="3600" dirty="0">
              <a:solidFill>
                <a:srgbClr val="000000"/>
              </a:solidFill>
            </a:endParaRPr>
          </a:p>
          <a:p>
            <a:pPr marL="0" lvl="0" indent="0">
              <a:spcBef>
                <a:spcPts val="0"/>
              </a:spcBef>
              <a:spcAft>
                <a:spcPts val="0"/>
              </a:spcAft>
              <a:buNone/>
            </a:pPr>
            <a:endParaRPr sz="3600" dirty="0">
              <a:solidFill>
                <a:srgbClr val="000000"/>
              </a:solidFill>
            </a:endParaRPr>
          </a:p>
          <a:p>
            <a:pPr marL="0" lvl="0" indent="0" rtl="0">
              <a:spcBef>
                <a:spcPts val="0"/>
              </a:spcBef>
              <a:spcAft>
                <a:spcPts val="0"/>
              </a:spcAft>
              <a:buNone/>
            </a:pPr>
            <a:r>
              <a:rPr lang="en" sz="2400" dirty="0">
                <a:solidFill>
                  <a:srgbClr val="000000"/>
                </a:solidFill>
              </a:rPr>
              <a:t>“Deep learning tells giraffes from gazelles in the Serengeti”</a:t>
            </a:r>
            <a:br>
              <a:rPr lang="en" sz="2400" dirty="0">
                <a:solidFill>
                  <a:srgbClr val="000000"/>
                </a:solidFill>
              </a:rPr>
            </a:br>
            <a:r>
              <a:rPr lang="en" sz="1200" dirty="0">
                <a:solidFill>
                  <a:srgbClr val="000000"/>
                </a:solidFill>
              </a:rPr>
              <a:t> </a:t>
            </a:r>
            <a:br>
              <a:rPr lang="en" sz="3000" dirty="0">
                <a:solidFill>
                  <a:srgbClr val="000000"/>
                </a:solidFill>
              </a:rPr>
            </a:br>
            <a:r>
              <a:rPr lang="en" sz="1000" dirty="0">
                <a:solidFill>
                  <a:srgbClr val="000000"/>
                </a:solidFill>
              </a:rPr>
              <a:t>https://www.newscientist.com/article/2127541-deep-learning-tells-giraffes-from-gazelles-in-the-serengeti/</a:t>
            </a:r>
            <a:endParaRPr sz="1000" dirty="0">
              <a:solidFill>
                <a:srgbClr val="000000"/>
              </a:solidFill>
            </a:endParaRPr>
          </a:p>
        </p:txBody>
      </p:sp>
      <p:pic>
        <p:nvPicPr>
          <p:cNvPr id="747" name="Shape 747"/>
          <p:cNvPicPr preferRelativeResize="0"/>
          <p:nvPr/>
        </p:nvPicPr>
        <p:blipFill>
          <a:blip r:embed="rId3">
            <a:alphaModFix/>
          </a:blip>
          <a:stretch>
            <a:fillRect/>
          </a:stretch>
        </p:blipFill>
        <p:spPr>
          <a:xfrm>
            <a:off x="0" y="2090125"/>
            <a:ext cx="4580076" cy="3053374"/>
          </a:xfrm>
          <a:prstGeom prst="rect">
            <a:avLst/>
          </a:prstGeom>
          <a:noFill/>
          <a:ln>
            <a:noFill/>
          </a:ln>
        </p:spPr>
      </p:pic>
      <p:sp>
        <p:nvSpPr>
          <p:cNvPr id="748" name="Shape 748"/>
          <p:cNvSpPr txBox="1"/>
          <p:nvPr/>
        </p:nvSpPr>
        <p:spPr>
          <a:xfrm>
            <a:off x="-64500" y="1868025"/>
            <a:ext cx="2525100" cy="234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750">
                <a:solidFill>
                  <a:srgbClr val="333333"/>
                </a:solidFill>
                <a:highlight>
                  <a:srgbClr val="FFFFFF"/>
                </a:highlight>
              </a:rPr>
              <a:t>https://creativecommons.org/licenses/by-nc-sa/3.0/</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a:spLocks noGrp="1"/>
          </p:cNvSpPr>
          <p:nvPr>
            <p:ph type="subTitle" idx="1"/>
          </p:nvPr>
        </p:nvSpPr>
        <p:spPr>
          <a:xfrm>
            <a:off x="277200" y="1517325"/>
            <a:ext cx="4045200" cy="3526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dirty="0">
                <a:solidFill>
                  <a:schemeClr val="dk1"/>
                </a:solidFill>
              </a:rPr>
              <a:t>Is a crime scene gang-related?</a:t>
            </a:r>
            <a:endParaRPr sz="3600" dirty="0">
              <a:solidFill>
                <a:schemeClr val="dk1"/>
              </a:solidFill>
            </a:endParaRPr>
          </a:p>
          <a:p>
            <a:pPr marL="0" lvl="0" indent="0">
              <a:spcBef>
                <a:spcPts val="0"/>
              </a:spcBef>
              <a:spcAft>
                <a:spcPts val="0"/>
              </a:spcAft>
              <a:buNone/>
            </a:pPr>
            <a:endParaRPr sz="3600" dirty="0">
              <a:solidFill>
                <a:schemeClr val="dk1"/>
              </a:solidFill>
            </a:endParaRPr>
          </a:p>
          <a:p>
            <a:pPr marL="0" lvl="0" indent="0" rtl="0">
              <a:spcBef>
                <a:spcPts val="0"/>
              </a:spcBef>
              <a:spcAft>
                <a:spcPts val="0"/>
              </a:spcAft>
              <a:buNone/>
            </a:pPr>
            <a:r>
              <a:rPr lang="en" sz="2400" dirty="0">
                <a:solidFill>
                  <a:srgbClr val="000000"/>
                </a:solidFill>
              </a:rPr>
              <a:t>“Artificial intelligence could identify gang crimes—and ignite an ethical firestorm”</a:t>
            </a:r>
            <a:br>
              <a:rPr lang="en" sz="2400" dirty="0">
                <a:solidFill>
                  <a:srgbClr val="000000"/>
                </a:solidFill>
              </a:rPr>
            </a:br>
            <a:r>
              <a:rPr lang="en" sz="1200" dirty="0">
                <a:solidFill>
                  <a:srgbClr val="000000"/>
                </a:solidFill>
              </a:rPr>
              <a:t> </a:t>
            </a:r>
            <a:br>
              <a:rPr lang="en" sz="3000" dirty="0">
                <a:solidFill>
                  <a:srgbClr val="000000"/>
                </a:solidFill>
              </a:rPr>
            </a:br>
            <a:r>
              <a:rPr lang="en" sz="1000" dirty="0">
                <a:solidFill>
                  <a:srgbClr val="000000"/>
                </a:solidFill>
              </a:rPr>
              <a:t>http://www.sciencemag.org/news/2018/02/artificial-intelligence-could-identify-gang-crimes-and-ignite-ethical-firestorm</a:t>
            </a:r>
            <a:endParaRPr sz="1000" dirty="0">
              <a:solidFill>
                <a:srgbClr val="000000"/>
              </a:solidFill>
            </a:endParaRPr>
          </a:p>
        </p:txBody>
      </p:sp>
      <p:pic>
        <p:nvPicPr>
          <p:cNvPr id="754" name="Shape 754"/>
          <p:cNvPicPr preferRelativeResize="0"/>
          <p:nvPr/>
        </p:nvPicPr>
        <p:blipFill>
          <a:blip r:embed="rId3">
            <a:alphaModFix/>
          </a:blip>
          <a:stretch>
            <a:fillRect/>
          </a:stretch>
        </p:blipFill>
        <p:spPr>
          <a:xfrm>
            <a:off x="4594075" y="0"/>
            <a:ext cx="4549926" cy="2558125"/>
          </a:xfrm>
          <a:prstGeom prst="rect">
            <a:avLst/>
          </a:prstGeom>
          <a:noFill/>
          <a:ln>
            <a:noFill/>
          </a:ln>
        </p:spPr>
      </p:pic>
      <p:sp>
        <p:nvSpPr>
          <p:cNvPr id="755" name="Shape 755"/>
          <p:cNvSpPr txBox="1"/>
          <p:nvPr/>
        </p:nvSpPr>
        <p:spPr>
          <a:xfrm>
            <a:off x="7300475" y="2516600"/>
            <a:ext cx="1919700" cy="2805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None/>
            </a:pPr>
            <a:r>
              <a:rPr lang="en" sz="800"/>
              <a:t>ISTOCK.COM/DENISTANGNEYJR</a:t>
            </a:r>
            <a:endParaRPr sz="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Shape 76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Clustering</a:t>
            </a:r>
            <a:endParaRPr/>
          </a:p>
        </p:txBody>
      </p:sp>
      <p:sp>
        <p:nvSpPr>
          <p:cNvPr id="761" name="Shape 76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A64D79"/>
                </a:solidFill>
              </a:rPr>
              <a:t>How should we group this data?</a:t>
            </a:r>
            <a:endParaRPr>
              <a:solidFill>
                <a:srgbClr val="A64D79"/>
              </a:solidFill>
            </a:endParaRPr>
          </a:p>
        </p:txBody>
      </p:sp>
      <p:sp>
        <p:nvSpPr>
          <p:cNvPr id="762" name="Shape 762"/>
          <p:cNvSpPr/>
          <p:nvPr/>
        </p:nvSpPr>
        <p:spPr>
          <a:xfrm>
            <a:off x="947400"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3" name="Shape 763"/>
          <p:cNvSpPr/>
          <p:nvPr/>
        </p:nvSpPr>
        <p:spPr>
          <a:xfrm>
            <a:off x="1501500"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4" name="Shape 764"/>
          <p:cNvSpPr/>
          <p:nvPr/>
        </p:nvSpPr>
        <p:spPr>
          <a:xfrm>
            <a:off x="642075"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5" name="Shape 765"/>
          <p:cNvSpPr/>
          <p:nvPr/>
        </p:nvSpPr>
        <p:spPr>
          <a:xfrm>
            <a:off x="1084100" y="16322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6" name="Shape 766"/>
          <p:cNvSpPr/>
          <p:nvPr/>
        </p:nvSpPr>
        <p:spPr>
          <a:xfrm>
            <a:off x="1705750" y="595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7" name="Shape 767"/>
          <p:cNvSpPr/>
          <p:nvPr/>
        </p:nvSpPr>
        <p:spPr>
          <a:xfrm>
            <a:off x="1071788" y="10005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8" name="Shape 768"/>
          <p:cNvSpPr/>
          <p:nvPr/>
        </p:nvSpPr>
        <p:spPr>
          <a:xfrm>
            <a:off x="1998500" y="14540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9" name="Shape 769"/>
          <p:cNvSpPr/>
          <p:nvPr/>
        </p:nvSpPr>
        <p:spPr>
          <a:xfrm>
            <a:off x="1573250" y="19094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0" name="Shape 770"/>
          <p:cNvSpPr/>
          <p:nvPr/>
        </p:nvSpPr>
        <p:spPr>
          <a:xfrm>
            <a:off x="947400" y="2019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1" name="Shape 771"/>
          <p:cNvSpPr/>
          <p:nvPr/>
        </p:nvSpPr>
        <p:spPr>
          <a:xfrm>
            <a:off x="1501500" y="18388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2" name="Shape 772"/>
          <p:cNvSpPr/>
          <p:nvPr/>
        </p:nvSpPr>
        <p:spPr>
          <a:xfrm>
            <a:off x="1501500" y="366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3" name="Shape 773"/>
          <p:cNvSpPr/>
          <p:nvPr/>
        </p:nvSpPr>
        <p:spPr>
          <a:xfrm>
            <a:off x="1998500" y="8168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4" name="Shape 774"/>
          <p:cNvSpPr/>
          <p:nvPr/>
        </p:nvSpPr>
        <p:spPr>
          <a:xfrm>
            <a:off x="2366650" y="2080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5" name="Shape 775"/>
          <p:cNvSpPr/>
          <p:nvPr/>
        </p:nvSpPr>
        <p:spPr>
          <a:xfrm>
            <a:off x="2150900" y="16064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6" name="Shape 776"/>
          <p:cNvSpPr/>
          <p:nvPr/>
        </p:nvSpPr>
        <p:spPr>
          <a:xfrm>
            <a:off x="2643850" y="11377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7" name="Shape 777"/>
          <p:cNvSpPr/>
          <p:nvPr/>
        </p:nvSpPr>
        <p:spPr>
          <a:xfrm>
            <a:off x="2491825" y="16064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8" name="Shape 778"/>
          <p:cNvSpPr/>
          <p:nvPr/>
        </p:nvSpPr>
        <p:spPr>
          <a:xfrm>
            <a:off x="2584000" y="7445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9" name="Shape 779"/>
          <p:cNvSpPr/>
          <p:nvPr/>
        </p:nvSpPr>
        <p:spPr>
          <a:xfrm>
            <a:off x="3049600" y="13292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0" name="Shape 780"/>
          <p:cNvSpPr/>
          <p:nvPr/>
        </p:nvSpPr>
        <p:spPr>
          <a:xfrm>
            <a:off x="666700" y="18388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1" name="Shape 781"/>
          <p:cNvSpPr/>
          <p:nvPr/>
        </p:nvSpPr>
        <p:spPr>
          <a:xfrm>
            <a:off x="1252200" y="1488288"/>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2" name="Shape 782"/>
          <p:cNvSpPr/>
          <p:nvPr/>
        </p:nvSpPr>
        <p:spPr>
          <a:xfrm>
            <a:off x="1541300" y="14149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3" name="Shape 783"/>
          <p:cNvSpPr/>
          <p:nvPr/>
        </p:nvSpPr>
        <p:spPr>
          <a:xfrm>
            <a:off x="2428100" y="907263"/>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4" name="Shape 784"/>
          <p:cNvSpPr/>
          <p:nvPr/>
        </p:nvSpPr>
        <p:spPr>
          <a:xfrm>
            <a:off x="3112950" y="9072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5" name="Shape 785"/>
          <p:cNvSpPr/>
          <p:nvPr/>
        </p:nvSpPr>
        <p:spPr>
          <a:xfrm>
            <a:off x="3220150" y="2080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6" name="Shape 786"/>
          <p:cNvSpPr/>
          <p:nvPr/>
        </p:nvSpPr>
        <p:spPr>
          <a:xfrm>
            <a:off x="1349000" y="25997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7" name="Shape 787"/>
          <p:cNvSpPr/>
          <p:nvPr/>
        </p:nvSpPr>
        <p:spPr>
          <a:xfrm>
            <a:off x="642075" y="26763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8" name="Shape 788"/>
          <p:cNvSpPr/>
          <p:nvPr/>
        </p:nvSpPr>
        <p:spPr>
          <a:xfrm>
            <a:off x="1084100" y="28769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9" name="Shape 789"/>
          <p:cNvSpPr/>
          <p:nvPr/>
        </p:nvSpPr>
        <p:spPr>
          <a:xfrm>
            <a:off x="3326800" y="539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0" name="Shape 790"/>
          <p:cNvSpPr/>
          <p:nvPr/>
        </p:nvSpPr>
        <p:spPr>
          <a:xfrm>
            <a:off x="3497350" y="1462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1" name="Shape 791"/>
          <p:cNvSpPr/>
          <p:nvPr/>
        </p:nvSpPr>
        <p:spPr>
          <a:xfrm>
            <a:off x="1778700" y="525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2" name="Shape 792"/>
          <p:cNvSpPr/>
          <p:nvPr/>
        </p:nvSpPr>
        <p:spPr>
          <a:xfrm>
            <a:off x="670200" y="7445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3" name="Shape 793"/>
          <p:cNvSpPr/>
          <p:nvPr/>
        </p:nvSpPr>
        <p:spPr>
          <a:xfrm>
            <a:off x="389500" y="25199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4" name="Shape 794"/>
          <p:cNvSpPr/>
          <p:nvPr/>
        </p:nvSpPr>
        <p:spPr>
          <a:xfrm>
            <a:off x="311700" y="12777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Shape 799"/>
          <p:cNvSpPr/>
          <p:nvPr/>
        </p:nvSpPr>
        <p:spPr>
          <a:xfrm>
            <a:off x="3476275" y="1354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0" name="Shape 800"/>
          <p:cNvSpPr/>
          <p:nvPr/>
        </p:nvSpPr>
        <p:spPr>
          <a:xfrm>
            <a:off x="4030375" y="18966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1" name="Shape 801"/>
          <p:cNvSpPr/>
          <p:nvPr/>
        </p:nvSpPr>
        <p:spPr>
          <a:xfrm>
            <a:off x="3170950" y="18966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2" name="Shape 802"/>
          <p:cNvSpPr/>
          <p:nvPr/>
        </p:nvSpPr>
        <p:spPr>
          <a:xfrm>
            <a:off x="3612975" y="2391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3" name="Shape 803"/>
          <p:cNvSpPr/>
          <p:nvPr/>
        </p:nvSpPr>
        <p:spPr>
          <a:xfrm>
            <a:off x="4234625" y="1354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4" name="Shape 804"/>
          <p:cNvSpPr/>
          <p:nvPr/>
        </p:nvSpPr>
        <p:spPr>
          <a:xfrm>
            <a:off x="3600663" y="17593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5" name="Shape 805"/>
          <p:cNvSpPr/>
          <p:nvPr/>
        </p:nvSpPr>
        <p:spPr>
          <a:xfrm>
            <a:off x="4527375" y="22129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6" name="Shape 806"/>
          <p:cNvSpPr/>
          <p:nvPr/>
        </p:nvSpPr>
        <p:spPr>
          <a:xfrm>
            <a:off x="4102125" y="26683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7" name="Shape 807"/>
          <p:cNvSpPr/>
          <p:nvPr/>
        </p:nvSpPr>
        <p:spPr>
          <a:xfrm>
            <a:off x="3476275" y="27785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8" name="Shape 808"/>
          <p:cNvSpPr/>
          <p:nvPr/>
        </p:nvSpPr>
        <p:spPr>
          <a:xfrm>
            <a:off x="4030375" y="25977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9" name="Shape 809"/>
          <p:cNvSpPr/>
          <p:nvPr/>
        </p:nvSpPr>
        <p:spPr>
          <a:xfrm>
            <a:off x="4030375" y="11249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0" name="Shape 810"/>
          <p:cNvSpPr/>
          <p:nvPr/>
        </p:nvSpPr>
        <p:spPr>
          <a:xfrm>
            <a:off x="4527375" y="15757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1" name="Shape 811"/>
          <p:cNvSpPr/>
          <p:nvPr/>
        </p:nvSpPr>
        <p:spPr>
          <a:xfrm>
            <a:off x="4895525" y="9669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2" name="Shape 812"/>
          <p:cNvSpPr/>
          <p:nvPr/>
        </p:nvSpPr>
        <p:spPr>
          <a:xfrm>
            <a:off x="4679775" y="23653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3" name="Shape 813"/>
          <p:cNvSpPr/>
          <p:nvPr/>
        </p:nvSpPr>
        <p:spPr>
          <a:xfrm>
            <a:off x="5172725" y="18966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4" name="Shape 814"/>
          <p:cNvSpPr/>
          <p:nvPr/>
        </p:nvSpPr>
        <p:spPr>
          <a:xfrm>
            <a:off x="5020700" y="23653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5" name="Shape 815"/>
          <p:cNvSpPr/>
          <p:nvPr/>
        </p:nvSpPr>
        <p:spPr>
          <a:xfrm>
            <a:off x="5112875" y="15034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6" name="Shape 816"/>
          <p:cNvSpPr/>
          <p:nvPr/>
        </p:nvSpPr>
        <p:spPr>
          <a:xfrm>
            <a:off x="5578475" y="20881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7" name="Shape 817"/>
          <p:cNvSpPr/>
          <p:nvPr/>
        </p:nvSpPr>
        <p:spPr>
          <a:xfrm>
            <a:off x="3195575" y="25977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8" name="Shape 818"/>
          <p:cNvSpPr/>
          <p:nvPr/>
        </p:nvSpPr>
        <p:spPr>
          <a:xfrm>
            <a:off x="3781075" y="2247163"/>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9" name="Shape 819"/>
          <p:cNvSpPr/>
          <p:nvPr/>
        </p:nvSpPr>
        <p:spPr>
          <a:xfrm>
            <a:off x="4070175" y="21738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0" name="Shape 820"/>
          <p:cNvSpPr/>
          <p:nvPr/>
        </p:nvSpPr>
        <p:spPr>
          <a:xfrm>
            <a:off x="4956975" y="1666138"/>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1" name="Shape 821"/>
          <p:cNvSpPr/>
          <p:nvPr/>
        </p:nvSpPr>
        <p:spPr>
          <a:xfrm>
            <a:off x="5641825" y="1666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2" name="Shape 822"/>
          <p:cNvSpPr/>
          <p:nvPr/>
        </p:nvSpPr>
        <p:spPr>
          <a:xfrm>
            <a:off x="5749025" y="9669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3" name="Shape 823"/>
          <p:cNvSpPr/>
          <p:nvPr/>
        </p:nvSpPr>
        <p:spPr>
          <a:xfrm>
            <a:off x="3877875" y="3358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4" name="Shape 824"/>
          <p:cNvSpPr/>
          <p:nvPr/>
        </p:nvSpPr>
        <p:spPr>
          <a:xfrm>
            <a:off x="3170950" y="34352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5" name="Shape 825"/>
          <p:cNvSpPr/>
          <p:nvPr/>
        </p:nvSpPr>
        <p:spPr>
          <a:xfrm>
            <a:off x="3612975" y="36358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6" name="Shape 826"/>
          <p:cNvSpPr/>
          <p:nvPr/>
        </p:nvSpPr>
        <p:spPr>
          <a:xfrm>
            <a:off x="5855675" y="12985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7" name="Shape 827"/>
          <p:cNvSpPr/>
          <p:nvPr/>
        </p:nvSpPr>
        <p:spPr>
          <a:xfrm>
            <a:off x="6026225" y="9051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8" name="Shape 828"/>
          <p:cNvSpPr/>
          <p:nvPr/>
        </p:nvSpPr>
        <p:spPr>
          <a:xfrm>
            <a:off x="4307575" y="8114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9" name="Shape 829"/>
          <p:cNvSpPr/>
          <p:nvPr/>
        </p:nvSpPr>
        <p:spPr>
          <a:xfrm>
            <a:off x="3199075" y="15034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0" name="Shape 830"/>
          <p:cNvSpPr/>
          <p:nvPr/>
        </p:nvSpPr>
        <p:spPr>
          <a:xfrm>
            <a:off x="2918375" y="32788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1" name="Shape 831"/>
          <p:cNvSpPr/>
          <p:nvPr/>
        </p:nvSpPr>
        <p:spPr>
          <a:xfrm>
            <a:off x="2840575" y="20365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35"/>
        <p:cNvGrpSpPr/>
        <p:nvPr/>
      </p:nvGrpSpPr>
      <p:grpSpPr>
        <a:xfrm>
          <a:off x="0" y="0"/>
          <a:ext cx="0" cy="0"/>
          <a:chOff x="0" y="0"/>
          <a:chExt cx="0" cy="0"/>
        </a:xfrm>
      </p:grpSpPr>
      <p:sp>
        <p:nvSpPr>
          <p:cNvPr id="836" name="Shape 836"/>
          <p:cNvSpPr/>
          <p:nvPr/>
        </p:nvSpPr>
        <p:spPr>
          <a:xfrm>
            <a:off x="3476275" y="1354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7" name="Shape 837"/>
          <p:cNvSpPr/>
          <p:nvPr/>
        </p:nvSpPr>
        <p:spPr>
          <a:xfrm>
            <a:off x="4030375" y="18966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8" name="Shape 838"/>
          <p:cNvSpPr/>
          <p:nvPr/>
        </p:nvSpPr>
        <p:spPr>
          <a:xfrm>
            <a:off x="3170950" y="18966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9" name="Shape 839"/>
          <p:cNvSpPr/>
          <p:nvPr/>
        </p:nvSpPr>
        <p:spPr>
          <a:xfrm>
            <a:off x="3612975" y="2391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0" name="Shape 840"/>
          <p:cNvSpPr/>
          <p:nvPr/>
        </p:nvSpPr>
        <p:spPr>
          <a:xfrm>
            <a:off x="4234625" y="13540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1" name="Shape 841"/>
          <p:cNvSpPr/>
          <p:nvPr/>
        </p:nvSpPr>
        <p:spPr>
          <a:xfrm>
            <a:off x="3600663" y="17593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2" name="Shape 842"/>
          <p:cNvSpPr/>
          <p:nvPr/>
        </p:nvSpPr>
        <p:spPr>
          <a:xfrm>
            <a:off x="4527375" y="22129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3" name="Shape 843"/>
          <p:cNvSpPr/>
          <p:nvPr/>
        </p:nvSpPr>
        <p:spPr>
          <a:xfrm>
            <a:off x="4102125" y="26683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4" name="Shape 844"/>
          <p:cNvSpPr/>
          <p:nvPr/>
        </p:nvSpPr>
        <p:spPr>
          <a:xfrm>
            <a:off x="3476275" y="27785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5" name="Shape 845"/>
          <p:cNvSpPr/>
          <p:nvPr/>
        </p:nvSpPr>
        <p:spPr>
          <a:xfrm>
            <a:off x="4030375" y="25977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6" name="Shape 846"/>
          <p:cNvSpPr/>
          <p:nvPr/>
        </p:nvSpPr>
        <p:spPr>
          <a:xfrm>
            <a:off x="4030375" y="11249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7" name="Shape 847"/>
          <p:cNvSpPr/>
          <p:nvPr/>
        </p:nvSpPr>
        <p:spPr>
          <a:xfrm>
            <a:off x="4527375" y="15757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8" name="Shape 848"/>
          <p:cNvSpPr/>
          <p:nvPr/>
        </p:nvSpPr>
        <p:spPr>
          <a:xfrm>
            <a:off x="4895525" y="9669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9" name="Shape 849"/>
          <p:cNvSpPr/>
          <p:nvPr/>
        </p:nvSpPr>
        <p:spPr>
          <a:xfrm>
            <a:off x="4679775" y="23653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0" name="Shape 850"/>
          <p:cNvSpPr/>
          <p:nvPr/>
        </p:nvSpPr>
        <p:spPr>
          <a:xfrm>
            <a:off x="5172725" y="18966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1" name="Shape 851"/>
          <p:cNvSpPr/>
          <p:nvPr/>
        </p:nvSpPr>
        <p:spPr>
          <a:xfrm>
            <a:off x="5020700" y="23653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2" name="Shape 852"/>
          <p:cNvSpPr/>
          <p:nvPr/>
        </p:nvSpPr>
        <p:spPr>
          <a:xfrm>
            <a:off x="5112875" y="15034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3" name="Shape 853"/>
          <p:cNvSpPr/>
          <p:nvPr/>
        </p:nvSpPr>
        <p:spPr>
          <a:xfrm>
            <a:off x="5578475" y="20881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4" name="Shape 854"/>
          <p:cNvSpPr/>
          <p:nvPr/>
        </p:nvSpPr>
        <p:spPr>
          <a:xfrm>
            <a:off x="3195575" y="259770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5" name="Shape 855"/>
          <p:cNvSpPr/>
          <p:nvPr/>
        </p:nvSpPr>
        <p:spPr>
          <a:xfrm>
            <a:off x="3781075" y="2247163"/>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6" name="Shape 856"/>
          <p:cNvSpPr/>
          <p:nvPr/>
        </p:nvSpPr>
        <p:spPr>
          <a:xfrm>
            <a:off x="4070175" y="21738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7" name="Shape 857"/>
          <p:cNvSpPr/>
          <p:nvPr/>
        </p:nvSpPr>
        <p:spPr>
          <a:xfrm>
            <a:off x="4956975" y="1666138"/>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8" name="Shape 858"/>
          <p:cNvSpPr/>
          <p:nvPr/>
        </p:nvSpPr>
        <p:spPr>
          <a:xfrm>
            <a:off x="5641825" y="16661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9" name="Shape 859"/>
          <p:cNvSpPr/>
          <p:nvPr/>
        </p:nvSpPr>
        <p:spPr>
          <a:xfrm>
            <a:off x="5749025" y="9669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0" name="Shape 860"/>
          <p:cNvSpPr/>
          <p:nvPr/>
        </p:nvSpPr>
        <p:spPr>
          <a:xfrm>
            <a:off x="3877875" y="33586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1" name="Shape 861"/>
          <p:cNvSpPr/>
          <p:nvPr/>
        </p:nvSpPr>
        <p:spPr>
          <a:xfrm>
            <a:off x="3170950" y="34352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2" name="Shape 862"/>
          <p:cNvSpPr/>
          <p:nvPr/>
        </p:nvSpPr>
        <p:spPr>
          <a:xfrm>
            <a:off x="3612975" y="36358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3" name="Shape 863"/>
          <p:cNvSpPr/>
          <p:nvPr/>
        </p:nvSpPr>
        <p:spPr>
          <a:xfrm>
            <a:off x="5855675" y="12985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4" name="Shape 864"/>
          <p:cNvSpPr/>
          <p:nvPr/>
        </p:nvSpPr>
        <p:spPr>
          <a:xfrm>
            <a:off x="6026225" y="9051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5" name="Shape 865"/>
          <p:cNvSpPr/>
          <p:nvPr/>
        </p:nvSpPr>
        <p:spPr>
          <a:xfrm>
            <a:off x="4307575" y="81142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6" name="Shape 866"/>
          <p:cNvSpPr/>
          <p:nvPr/>
        </p:nvSpPr>
        <p:spPr>
          <a:xfrm>
            <a:off x="3199075" y="15034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7" name="Shape 867"/>
          <p:cNvSpPr/>
          <p:nvPr/>
        </p:nvSpPr>
        <p:spPr>
          <a:xfrm>
            <a:off x="2918375" y="3278850"/>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8" name="Shape 868"/>
          <p:cNvSpPr/>
          <p:nvPr/>
        </p:nvSpPr>
        <p:spPr>
          <a:xfrm>
            <a:off x="2840575" y="2036575"/>
            <a:ext cx="277200" cy="277200"/>
          </a:xfrm>
          <a:prstGeom prst="ellipse">
            <a:avLst/>
          </a:prstGeom>
          <a:solidFill>
            <a:srgbClr val="6FA8DC"/>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9" name="Shape 869"/>
          <p:cNvSpPr/>
          <p:nvPr/>
        </p:nvSpPr>
        <p:spPr>
          <a:xfrm>
            <a:off x="2385043" y="3035343"/>
            <a:ext cx="2666400" cy="1396975"/>
          </a:xfrm>
          <a:custGeom>
            <a:avLst/>
            <a:gdLst/>
            <a:ahLst/>
            <a:cxnLst/>
            <a:rect l="0" t="0" r="0" b="0"/>
            <a:pathLst>
              <a:path w="106656" h="55879" extrusionOk="0">
                <a:moveTo>
                  <a:pt x="0" y="8101"/>
                </a:moveTo>
                <a:cubicBezTo>
                  <a:pt x="4950" y="1913"/>
                  <a:pt x="15129" y="-1631"/>
                  <a:pt x="22646" y="874"/>
                </a:cubicBezTo>
                <a:cubicBezTo>
                  <a:pt x="25817" y="1930"/>
                  <a:pt x="28057" y="4801"/>
                  <a:pt x="30837" y="6656"/>
                </a:cubicBezTo>
                <a:cubicBezTo>
                  <a:pt x="35344" y="9663"/>
                  <a:pt x="41352" y="9429"/>
                  <a:pt x="46737" y="10028"/>
                </a:cubicBezTo>
                <a:cubicBezTo>
                  <a:pt x="56167" y="11076"/>
                  <a:pt x="65920" y="6450"/>
                  <a:pt x="75165" y="8583"/>
                </a:cubicBezTo>
                <a:cubicBezTo>
                  <a:pt x="83563" y="10521"/>
                  <a:pt x="91562" y="14762"/>
                  <a:pt x="98292" y="20147"/>
                </a:cubicBezTo>
                <a:cubicBezTo>
                  <a:pt x="101584" y="22781"/>
                  <a:pt x="107175" y="25625"/>
                  <a:pt x="106483" y="29783"/>
                </a:cubicBezTo>
                <a:cubicBezTo>
                  <a:pt x="103671" y="46684"/>
                  <a:pt x="79277" y="56414"/>
                  <a:pt x="62155" y="55802"/>
                </a:cubicBezTo>
                <a:cubicBezTo>
                  <a:pt x="42353" y="55095"/>
                  <a:pt x="19944" y="49898"/>
                  <a:pt x="6263" y="35565"/>
                </a:cubicBezTo>
                <a:cubicBezTo>
                  <a:pt x="-4" y="28999"/>
                  <a:pt x="0" y="18142"/>
                  <a:pt x="0" y="9065"/>
                </a:cubicBezTo>
              </a:path>
            </a:pathLst>
          </a:custGeom>
          <a:noFill/>
          <a:ln w="38100" cap="flat" cmpd="sng">
            <a:solidFill>
              <a:srgbClr val="E69138"/>
            </a:solidFill>
            <a:prstDash val="dash"/>
            <a:round/>
            <a:headEnd type="none" w="med" len="med"/>
            <a:tailEnd type="none" w="med" len="med"/>
          </a:ln>
        </p:spPr>
      </p:sp>
      <p:sp>
        <p:nvSpPr>
          <p:cNvPr id="870" name="Shape 870"/>
          <p:cNvSpPr/>
          <p:nvPr/>
        </p:nvSpPr>
        <p:spPr>
          <a:xfrm>
            <a:off x="2666790" y="1178325"/>
            <a:ext cx="2845075" cy="2135100"/>
          </a:xfrm>
          <a:custGeom>
            <a:avLst/>
            <a:gdLst/>
            <a:ahLst/>
            <a:cxnLst/>
            <a:rect l="0" t="0" r="0" b="0"/>
            <a:pathLst>
              <a:path w="113803" h="85404" extrusionOk="0">
                <a:moveTo>
                  <a:pt x="47513" y="83827"/>
                </a:moveTo>
                <a:cubicBezTo>
                  <a:pt x="40118" y="83827"/>
                  <a:pt x="32523" y="86585"/>
                  <a:pt x="25349" y="84791"/>
                </a:cubicBezTo>
                <a:cubicBezTo>
                  <a:pt x="17489" y="82825"/>
                  <a:pt x="13046" y="73479"/>
                  <a:pt x="9930" y="66000"/>
                </a:cubicBezTo>
                <a:cubicBezTo>
                  <a:pt x="8422" y="62380"/>
                  <a:pt x="4641" y="60004"/>
                  <a:pt x="3184" y="56363"/>
                </a:cubicBezTo>
                <a:cubicBezTo>
                  <a:pt x="2525" y="54716"/>
                  <a:pt x="4014" y="52802"/>
                  <a:pt x="3666" y="51063"/>
                </a:cubicBezTo>
                <a:cubicBezTo>
                  <a:pt x="2324" y="44358"/>
                  <a:pt x="-829" y="37572"/>
                  <a:pt x="294" y="30827"/>
                </a:cubicBezTo>
                <a:cubicBezTo>
                  <a:pt x="1168" y="25580"/>
                  <a:pt x="4681" y="21008"/>
                  <a:pt x="8003" y="16854"/>
                </a:cubicBezTo>
                <a:cubicBezTo>
                  <a:pt x="13044" y="10551"/>
                  <a:pt x="17966" y="2285"/>
                  <a:pt x="25830" y="471"/>
                </a:cubicBezTo>
                <a:cubicBezTo>
                  <a:pt x="37168" y="-2145"/>
                  <a:pt x="49700" y="6951"/>
                  <a:pt x="57149" y="15890"/>
                </a:cubicBezTo>
                <a:cubicBezTo>
                  <a:pt x="60687" y="20136"/>
                  <a:pt x="62655" y="25709"/>
                  <a:pt x="66786" y="29381"/>
                </a:cubicBezTo>
                <a:cubicBezTo>
                  <a:pt x="80353" y="41440"/>
                  <a:pt x="109118" y="39718"/>
                  <a:pt x="113523" y="57327"/>
                </a:cubicBezTo>
                <a:cubicBezTo>
                  <a:pt x="114640" y="61792"/>
                  <a:pt x="110217" y="66316"/>
                  <a:pt x="106777" y="69373"/>
                </a:cubicBezTo>
                <a:cubicBezTo>
                  <a:pt x="96982" y="78079"/>
                  <a:pt x="82717" y="81078"/>
                  <a:pt x="69677" y="82382"/>
                </a:cubicBezTo>
                <a:cubicBezTo>
                  <a:pt x="65191" y="82831"/>
                  <a:pt x="60462" y="79992"/>
                  <a:pt x="56185" y="81418"/>
                </a:cubicBezTo>
                <a:cubicBezTo>
                  <a:pt x="53044" y="82465"/>
                  <a:pt x="49860" y="83827"/>
                  <a:pt x="46549" y="83827"/>
                </a:cubicBezTo>
              </a:path>
            </a:pathLst>
          </a:custGeom>
          <a:noFill/>
          <a:ln w="38100" cap="flat" cmpd="sng">
            <a:solidFill>
              <a:srgbClr val="38761D"/>
            </a:solidFill>
            <a:prstDash val="dash"/>
            <a:round/>
            <a:headEnd type="none" w="med" len="med"/>
            <a:tailEnd type="none" w="med" len="med"/>
          </a:ln>
        </p:spPr>
      </p:sp>
      <p:sp>
        <p:nvSpPr>
          <p:cNvPr id="871" name="Shape 871"/>
          <p:cNvSpPr/>
          <p:nvPr/>
        </p:nvSpPr>
        <p:spPr>
          <a:xfrm>
            <a:off x="3818475" y="666089"/>
            <a:ext cx="2766350" cy="1772475"/>
          </a:xfrm>
          <a:custGeom>
            <a:avLst/>
            <a:gdLst/>
            <a:ahLst/>
            <a:cxnLst/>
            <a:rect l="0" t="0" r="0" b="0"/>
            <a:pathLst>
              <a:path w="110654" h="70899" extrusionOk="0">
                <a:moveTo>
                  <a:pt x="0" y="23370"/>
                </a:moveTo>
                <a:cubicBezTo>
                  <a:pt x="13618" y="28475"/>
                  <a:pt x="18235" y="46448"/>
                  <a:pt x="29873" y="55170"/>
                </a:cubicBezTo>
                <a:cubicBezTo>
                  <a:pt x="35649" y="59499"/>
                  <a:pt x="43196" y="60805"/>
                  <a:pt x="50110" y="62879"/>
                </a:cubicBezTo>
                <a:cubicBezTo>
                  <a:pt x="57603" y="65126"/>
                  <a:pt x="64472" y="70032"/>
                  <a:pt x="72274" y="70589"/>
                </a:cubicBezTo>
                <a:cubicBezTo>
                  <a:pt x="76805" y="70913"/>
                  <a:pt x="81985" y="71181"/>
                  <a:pt x="85765" y="68661"/>
                </a:cubicBezTo>
                <a:cubicBezTo>
                  <a:pt x="90550" y="65471"/>
                  <a:pt x="92541" y="59367"/>
                  <a:pt x="95884" y="54688"/>
                </a:cubicBezTo>
                <a:cubicBezTo>
                  <a:pt x="102064" y="46039"/>
                  <a:pt x="108681" y="36761"/>
                  <a:pt x="110338" y="26261"/>
                </a:cubicBezTo>
                <a:cubicBezTo>
                  <a:pt x="111603" y="18243"/>
                  <a:pt x="106956" y="7145"/>
                  <a:pt x="99256" y="4578"/>
                </a:cubicBezTo>
                <a:cubicBezTo>
                  <a:pt x="85020" y="-167"/>
                  <a:pt x="69442" y="8359"/>
                  <a:pt x="54446" y="8915"/>
                </a:cubicBezTo>
                <a:cubicBezTo>
                  <a:pt x="43776" y="9310"/>
                  <a:pt x="34142" y="-1514"/>
                  <a:pt x="23610" y="242"/>
                </a:cubicBezTo>
                <a:cubicBezTo>
                  <a:pt x="13042" y="2004"/>
                  <a:pt x="-1900" y="15232"/>
                  <a:pt x="2891" y="24815"/>
                </a:cubicBezTo>
              </a:path>
            </a:pathLst>
          </a:custGeom>
          <a:noFill/>
          <a:ln w="38100" cap="flat" cmpd="sng">
            <a:solidFill>
              <a:srgbClr val="A64D79"/>
            </a:solidFill>
            <a:prstDash val="dash"/>
            <a:round/>
            <a:headEnd type="none" w="med" len="med"/>
            <a:tailEnd type="none" w="med" len="med"/>
          </a:ln>
        </p:spPr>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Shape 876"/>
          <p:cNvSpPr/>
          <p:nvPr/>
        </p:nvSpPr>
        <p:spPr>
          <a:xfrm>
            <a:off x="3476275" y="13540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7" name="Shape 877"/>
          <p:cNvSpPr/>
          <p:nvPr/>
        </p:nvSpPr>
        <p:spPr>
          <a:xfrm>
            <a:off x="4030375" y="18966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8" name="Shape 878"/>
          <p:cNvSpPr/>
          <p:nvPr/>
        </p:nvSpPr>
        <p:spPr>
          <a:xfrm>
            <a:off x="3170950" y="18966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9" name="Shape 879"/>
          <p:cNvSpPr/>
          <p:nvPr/>
        </p:nvSpPr>
        <p:spPr>
          <a:xfrm>
            <a:off x="3612975" y="2391150"/>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0" name="Shape 880"/>
          <p:cNvSpPr/>
          <p:nvPr/>
        </p:nvSpPr>
        <p:spPr>
          <a:xfrm>
            <a:off x="4234625" y="13540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1" name="Shape 881"/>
          <p:cNvSpPr/>
          <p:nvPr/>
        </p:nvSpPr>
        <p:spPr>
          <a:xfrm>
            <a:off x="3600663" y="175937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2" name="Shape 882"/>
          <p:cNvSpPr/>
          <p:nvPr/>
        </p:nvSpPr>
        <p:spPr>
          <a:xfrm>
            <a:off x="4527375" y="22129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3" name="Shape 883"/>
          <p:cNvSpPr/>
          <p:nvPr/>
        </p:nvSpPr>
        <p:spPr>
          <a:xfrm>
            <a:off x="4102125" y="2668350"/>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4" name="Shape 884"/>
          <p:cNvSpPr/>
          <p:nvPr/>
        </p:nvSpPr>
        <p:spPr>
          <a:xfrm>
            <a:off x="3476275" y="27785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5" name="Shape 885"/>
          <p:cNvSpPr/>
          <p:nvPr/>
        </p:nvSpPr>
        <p:spPr>
          <a:xfrm>
            <a:off x="4030375" y="2597700"/>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6" name="Shape 886"/>
          <p:cNvSpPr/>
          <p:nvPr/>
        </p:nvSpPr>
        <p:spPr>
          <a:xfrm>
            <a:off x="4030375" y="1124900"/>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7" name="Shape 887"/>
          <p:cNvSpPr/>
          <p:nvPr/>
        </p:nvSpPr>
        <p:spPr>
          <a:xfrm>
            <a:off x="4527375" y="15757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8" name="Shape 888"/>
          <p:cNvSpPr/>
          <p:nvPr/>
        </p:nvSpPr>
        <p:spPr>
          <a:xfrm>
            <a:off x="4895525" y="966950"/>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9" name="Shape 889"/>
          <p:cNvSpPr/>
          <p:nvPr/>
        </p:nvSpPr>
        <p:spPr>
          <a:xfrm>
            <a:off x="4679775" y="23653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0" name="Shape 890"/>
          <p:cNvSpPr/>
          <p:nvPr/>
        </p:nvSpPr>
        <p:spPr>
          <a:xfrm>
            <a:off x="5172725" y="18966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1" name="Shape 891"/>
          <p:cNvSpPr/>
          <p:nvPr/>
        </p:nvSpPr>
        <p:spPr>
          <a:xfrm>
            <a:off x="5020700" y="23653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2" name="Shape 892"/>
          <p:cNvSpPr/>
          <p:nvPr/>
        </p:nvSpPr>
        <p:spPr>
          <a:xfrm>
            <a:off x="5112875" y="1503450"/>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3" name="Shape 893"/>
          <p:cNvSpPr/>
          <p:nvPr/>
        </p:nvSpPr>
        <p:spPr>
          <a:xfrm>
            <a:off x="5578475" y="20881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4" name="Shape 894"/>
          <p:cNvSpPr/>
          <p:nvPr/>
        </p:nvSpPr>
        <p:spPr>
          <a:xfrm>
            <a:off x="3195575" y="2597700"/>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5" name="Shape 895"/>
          <p:cNvSpPr/>
          <p:nvPr/>
        </p:nvSpPr>
        <p:spPr>
          <a:xfrm>
            <a:off x="3781075" y="2247163"/>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6" name="Shape 896"/>
          <p:cNvSpPr/>
          <p:nvPr/>
        </p:nvSpPr>
        <p:spPr>
          <a:xfrm>
            <a:off x="4070175" y="21738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7" name="Shape 897"/>
          <p:cNvSpPr/>
          <p:nvPr/>
        </p:nvSpPr>
        <p:spPr>
          <a:xfrm>
            <a:off x="4956975" y="1666138"/>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8" name="Shape 898"/>
          <p:cNvSpPr/>
          <p:nvPr/>
        </p:nvSpPr>
        <p:spPr>
          <a:xfrm>
            <a:off x="5641825" y="1666150"/>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9" name="Shape 899"/>
          <p:cNvSpPr/>
          <p:nvPr/>
        </p:nvSpPr>
        <p:spPr>
          <a:xfrm>
            <a:off x="5749025" y="966950"/>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0" name="Shape 900"/>
          <p:cNvSpPr/>
          <p:nvPr/>
        </p:nvSpPr>
        <p:spPr>
          <a:xfrm>
            <a:off x="3877875" y="335865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1" name="Shape 901"/>
          <p:cNvSpPr/>
          <p:nvPr/>
        </p:nvSpPr>
        <p:spPr>
          <a:xfrm>
            <a:off x="3170950" y="343525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2" name="Shape 902"/>
          <p:cNvSpPr/>
          <p:nvPr/>
        </p:nvSpPr>
        <p:spPr>
          <a:xfrm>
            <a:off x="3612975" y="363585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3" name="Shape 903"/>
          <p:cNvSpPr/>
          <p:nvPr/>
        </p:nvSpPr>
        <p:spPr>
          <a:xfrm>
            <a:off x="5855675" y="12985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4" name="Shape 904"/>
          <p:cNvSpPr/>
          <p:nvPr/>
        </p:nvSpPr>
        <p:spPr>
          <a:xfrm>
            <a:off x="6026225" y="9051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5" name="Shape 905"/>
          <p:cNvSpPr/>
          <p:nvPr/>
        </p:nvSpPr>
        <p:spPr>
          <a:xfrm>
            <a:off x="4307575" y="8114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6" name="Shape 906"/>
          <p:cNvSpPr/>
          <p:nvPr/>
        </p:nvSpPr>
        <p:spPr>
          <a:xfrm>
            <a:off x="3199075" y="1503450"/>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7" name="Shape 907"/>
          <p:cNvSpPr/>
          <p:nvPr/>
        </p:nvSpPr>
        <p:spPr>
          <a:xfrm>
            <a:off x="2918375" y="327885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8" name="Shape 908"/>
          <p:cNvSpPr/>
          <p:nvPr/>
        </p:nvSpPr>
        <p:spPr>
          <a:xfrm>
            <a:off x="2840575" y="203657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Shape 913"/>
          <p:cNvSpPr/>
          <p:nvPr/>
        </p:nvSpPr>
        <p:spPr>
          <a:xfrm>
            <a:off x="3476275" y="13540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4" name="Shape 914"/>
          <p:cNvSpPr/>
          <p:nvPr/>
        </p:nvSpPr>
        <p:spPr>
          <a:xfrm>
            <a:off x="4030375" y="18966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5" name="Shape 915"/>
          <p:cNvSpPr/>
          <p:nvPr/>
        </p:nvSpPr>
        <p:spPr>
          <a:xfrm>
            <a:off x="3170950" y="18966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6" name="Shape 916"/>
          <p:cNvSpPr/>
          <p:nvPr/>
        </p:nvSpPr>
        <p:spPr>
          <a:xfrm>
            <a:off x="3612975" y="2391150"/>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7" name="Shape 917"/>
          <p:cNvSpPr/>
          <p:nvPr/>
        </p:nvSpPr>
        <p:spPr>
          <a:xfrm>
            <a:off x="4234625" y="13540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8" name="Shape 918"/>
          <p:cNvSpPr/>
          <p:nvPr/>
        </p:nvSpPr>
        <p:spPr>
          <a:xfrm>
            <a:off x="3600663" y="175937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9" name="Shape 919"/>
          <p:cNvSpPr/>
          <p:nvPr/>
        </p:nvSpPr>
        <p:spPr>
          <a:xfrm>
            <a:off x="4527375" y="22129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0" name="Shape 920"/>
          <p:cNvSpPr/>
          <p:nvPr/>
        </p:nvSpPr>
        <p:spPr>
          <a:xfrm>
            <a:off x="4102125" y="2668350"/>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1" name="Shape 921"/>
          <p:cNvSpPr/>
          <p:nvPr/>
        </p:nvSpPr>
        <p:spPr>
          <a:xfrm>
            <a:off x="3476275" y="27785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2" name="Shape 922"/>
          <p:cNvSpPr/>
          <p:nvPr/>
        </p:nvSpPr>
        <p:spPr>
          <a:xfrm>
            <a:off x="4030375" y="2597700"/>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3" name="Shape 923"/>
          <p:cNvSpPr/>
          <p:nvPr/>
        </p:nvSpPr>
        <p:spPr>
          <a:xfrm>
            <a:off x="4030375" y="1124900"/>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4" name="Shape 924"/>
          <p:cNvSpPr/>
          <p:nvPr/>
        </p:nvSpPr>
        <p:spPr>
          <a:xfrm>
            <a:off x="4527375" y="15757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5" name="Shape 925"/>
          <p:cNvSpPr/>
          <p:nvPr/>
        </p:nvSpPr>
        <p:spPr>
          <a:xfrm>
            <a:off x="4895525" y="966950"/>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6" name="Shape 926"/>
          <p:cNvSpPr/>
          <p:nvPr/>
        </p:nvSpPr>
        <p:spPr>
          <a:xfrm>
            <a:off x="4679775" y="23653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7" name="Shape 927"/>
          <p:cNvSpPr/>
          <p:nvPr/>
        </p:nvSpPr>
        <p:spPr>
          <a:xfrm>
            <a:off x="5172725" y="18966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8" name="Shape 928"/>
          <p:cNvSpPr/>
          <p:nvPr/>
        </p:nvSpPr>
        <p:spPr>
          <a:xfrm>
            <a:off x="5020700" y="23653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9" name="Shape 929"/>
          <p:cNvSpPr/>
          <p:nvPr/>
        </p:nvSpPr>
        <p:spPr>
          <a:xfrm>
            <a:off x="5112875" y="1503450"/>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0" name="Shape 930"/>
          <p:cNvSpPr/>
          <p:nvPr/>
        </p:nvSpPr>
        <p:spPr>
          <a:xfrm>
            <a:off x="5578475" y="20881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1" name="Shape 931"/>
          <p:cNvSpPr/>
          <p:nvPr/>
        </p:nvSpPr>
        <p:spPr>
          <a:xfrm>
            <a:off x="3195575" y="2597700"/>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2" name="Shape 932"/>
          <p:cNvSpPr/>
          <p:nvPr/>
        </p:nvSpPr>
        <p:spPr>
          <a:xfrm>
            <a:off x="3781075" y="2247163"/>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3" name="Shape 933"/>
          <p:cNvSpPr/>
          <p:nvPr/>
        </p:nvSpPr>
        <p:spPr>
          <a:xfrm>
            <a:off x="4070175" y="21738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4" name="Shape 934"/>
          <p:cNvSpPr/>
          <p:nvPr/>
        </p:nvSpPr>
        <p:spPr>
          <a:xfrm>
            <a:off x="4956975" y="1666138"/>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5" name="Shape 935"/>
          <p:cNvSpPr/>
          <p:nvPr/>
        </p:nvSpPr>
        <p:spPr>
          <a:xfrm>
            <a:off x="5641825" y="1666150"/>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6" name="Shape 936"/>
          <p:cNvSpPr/>
          <p:nvPr/>
        </p:nvSpPr>
        <p:spPr>
          <a:xfrm>
            <a:off x="5749025" y="966950"/>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7" name="Shape 937"/>
          <p:cNvSpPr/>
          <p:nvPr/>
        </p:nvSpPr>
        <p:spPr>
          <a:xfrm>
            <a:off x="3877875" y="335865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8" name="Shape 938"/>
          <p:cNvSpPr/>
          <p:nvPr/>
        </p:nvSpPr>
        <p:spPr>
          <a:xfrm>
            <a:off x="3170950" y="343525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9" name="Shape 939"/>
          <p:cNvSpPr/>
          <p:nvPr/>
        </p:nvSpPr>
        <p:spPr>
          <a:xfrm>
            <a:off x="3612975" y="363585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0" name="Shape 940"/>
          <p:cNvSpPr/>
          <p:nvPr/>
        </p:nvSpPr>
        <p:spPr>
          <a:xfrm>
            <a:off x="5855675" y="12985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1" name="Shape 941"/>
          <p:cNvSpPr/>
          <p:nvPr/>
        </p:nvSpPr>
        <p:spPr>
          <a:xfrm>
            <a:off x="6026225" y="9051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2" name="Shape 942"/>
          <p:cNvSpPr/>
          <p:nvPr/>
        </p:nvSpPr>
        <p:spPr>
          <a:xfrm>
            <a:off x="4307575" y="8114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3" name="Shape 943"/>
          <p:cNvSpPr/>
          <p:nvPr/>
        </p:nvSpPr>
        <p:spPr>
          <a:xfrm>
            <a:off x="3199075" y="1503450"/>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4" name="Shape 944"/>
          <p:cNvSpPr/>
          <p:nvPr/>
        </p:nvSpPr>
        <p:spPr>
          <a:xfrm>
            <a:off x="2918375" y="327885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5" name="Shape 945"/>
          <p:cNvSpPr/>
          <p:nvPr/>
        </p:nvSpPr>
        <p:spPr>
          <a:xfrm>
            <a:off x="2840575" y="203657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6" name="Shape 946"/>
          <p:cNvSpPr/>
          <p:nvPr/>
        </p:nvSpPr>
        <p:spPr>
          <a:xfrm>
            <a:off x="2385043" y="3035343"/>
            <a:ext cx="2666400" cy="1396975"/>
          </a:xfrm>
          <a:custGeom>
            <a:avLst/>
            <a:gdLst/>
            <a:ahLst/>
            <a:cxnLst/>
            <a:rect l="0" t="0" r="0" b="0"/>
            <a:pathLst>
              <a:path w="106656" h="55879" extrusionOk="0">
                <a:moveTo>
                  <a:pt x="0" y="8101"/>
                </a:moveTo>
                <a:cubicBezTo>
                  <a:pt x="4950" y="1913"/>
                  <a:pt x="15129" y="-1631"/>
                  <a:pt x="22646" y="874"/>
                </a:cubicBezTo>
                <a:cubicBezTo>
                  <a:pt x="25817" y="1930"/>
                  <a:pt x="28057" y="4801"/>
                  <a:pt x="30837" y="6656"/>
                </a:cubicBezTo>
                <a:cubicBezTo>
                  <a:pt x="35344" y="9663"/>
                  <a:pt x="41352" y="9429"/>
                  <a:pt x="46737" y="10028"/>
                </a:cubicBezTo>
                <a:cubicBezTo>
                  <a:pt x="56167" y="11076"/>
                  <a:pt x="65920" y="6450"/>
                  <a:pt x="75165" y="8583"/>
                </a:cubicBezTo>
                <a:cubicBezTo>
                  <a:pt x="83563" y="10521"/>
                  <a:pt x="91562" y="14762"/>
                  <a:pt x="98292" y="20147"/>
                </a:cubicBezTo>
                <a:cubicBezTo>
                  <a:pt x="101584" y="22781"/>
                  <a:pt x="107175" y="25625"/>
                  <a:pt x="106483" y="29783"/>
                </a:cubicBezTo>
                <a:cubicBezTo>
                  <a:pt x="103671" y="46684"/>
                  <a:pt x="79277" y="56414"/>
                  <a:pt x="62155" y="55802"/>
                </a:cubicBezTo>
                <a:cubicBezTo>
                  <a:pt x="42353" y="55095"/>
                  <a:pt x="19944" y="49898"/>
                  <a:pt x="6263" y="35565"/>
                </a:cubicBezTo>
                <a:cubicBezTo>
                  <a:pt x="-4" y="28999"/>
                  <a:pt x="0" y="18142"/>
                  <a:pt x="0" y="9065"/>
                </a:cubicBezTo>
              </a:path>
            </a:pathLst>
          </a:custGeom>
          <a:noFill/>
          <a:ln w="38100" cap="flat" cmpd="sng">
            <a:solidFill>
              <a:srgbClr val="E69138"/>
            </a:solidFill>
            <a:prstDash val="dash"/>
            <a:round/>
            <a:headEnd type="none" w="med" len="med"/>
            <a:tailEnd type="none" w="med" len="med"/>
          </a:ln>
        </p:spPr>
      </p:sp>
      <p:sp>
        <p:nvSpPr>
          <p:cNvPr id="947" name="Shape 947"/>
          <p:cNvSpPr/>
          <p:nvPr/>
        </p:nvSpPr>
        <p:spPr>
          <a:xfrm>
            <a:off x="2948258" y="1771873"/>
            <a:ext cx="2504500" cy="1473925"/>
          </a:xfrm>
          <a:custGeom>
            <a:avLst/>
            <a:gdLst/>
            <a:ahLst/>
            <a:cxnLst/>
            <a:rect l="0" t="0" r="0" b="0"/>
            <a:pathLst>
              <a:path w="100180" h="58957" extrusionOk="0">
                <a:moveTo>
                  <a:pt x="3972" y="48522"/>
                </a:moveTo>
                <a:cubicBezTo>
                  <a:pt x="8773" y="52362"/>
                  <a:pt x="13305" y="57770"/>
                  <a:pt x="19391" y="58640"/>
                </a:cubicBezTo>
                <a:cubicBezTo>
                  <a:pt x="28206" y="59900"/>
                  <a:pt x="37031" y="56153"/>
                  <a:pt x="45891" y="55267"/>
                </a:cubicBezTo>
                <a:cubicBezTo>
                  <a:pt x="51824" y="54673"/>
                  <a:pt x="58116" y="55860"/>
                  <a:pt x="63719" y="53822"/>
                </a:cubicBezTo>
                <a:cubicBezTo>
                  <a:pt x="67825" y="52328"/>
                  <a:pt x="70303" y="47833"/>
                  <a:pt x="74319" y="46113"/>
                </a:cubicBezTo>
                <a:cubicBezTo>
                  <a:pt x="79200" y="44022"/>
                  <a:pt x="84936" y="47603"/>
                  <a:pt x="90219" y="47076"/>
                </a:cubicBezTo>
                <a:cubicBezTo>
                  <a:pt x="96801" y="46419"/>
                  <a:pt x="101154" y="36216"/>
                  <a:pt x="99856" y="29730"/>
                </a:cubicBezTo>
                <a:cubicBezTo>
                  <a:pt x="97657" y="18742"/>
                  <a:pt x="80004" y="19326"/>
                  <a:pt x="69982" y="14312"/>
                </a:cubicBezTo>
                <a:cubicBezTo>
                  <a:pt x="61680" y="10159"/>
                  <a:pt x="54897" y="-1913"/>
                  <a:pt x="45891" y="339"/>
                </a:cubicBezTo>
                <a:cubicBezTo>
                  <a:pt x="42798" y="1112"/>
                  <a:pt x="39188" y="3458"/>
                  <a:pt x="38664" y="6603"/>
                </a:cubicBezTo>
                <a:cubicBezTo>
                  <a:pt x="38241" y="9143"/>
                  <a:pt x="40297" y="12009"/>
                  <a:pt x="39146" y="14312"/>
                </a:cubicBezTo>
                <a:cubicBezTo>
                  <a:pt x="38110" y="16384"/>
                  <a:pt x="35217" y="16777"/>
                  <a:pt x="33364" y="18167"/>
                </a:cubicBezTo>
                <a:cubicBezTo>
                  <a:pt x="23882" y="25277"/>
                  <a:pt x="8674" y="24586"/>
                  <a:pt x="1563" y="34067"/>
                </a:cubicBezTo>
                <a:cubicBezTo>
                  <a:pt x="-1616" y="38305"/>
                  <a:pt x="680" y="47116"/>
                  <a:pt x="5418" y="49485"/>
                </a:cubicBezTo>
              </a:path>
            </a:pathLst>
          </a:custGeom>
          <a:noFill/>
          <a:ln w="38100" cap="flat" cmpd="sng">
            <a:solidFill>
              <a:srgbClr val="38761D"/>
            </a:solidFill>
            <a:prstDash val="dash"/>
            <a:round/>
            <a:headEnd type="none" w="med" len="med"/>
            <a:tailEnd type="none" w="med" len="med"/>
          </a:ln>
        </p:spPr>
      </p:sp>
      <p:sp>
        <p:nvSpPr>
          <p:cNvPr id="948" name="Shape 948"/>
          <p:cNvSpPr/>
          <p:nvPr/>
        </p:nvSpPr>
        <p:spPr>
          <a:xfrm>
            <a:off x="3873804" y="602765"/>
            <a:ext cx="1696900" cy="1611025"/>
          </a:xfrm>
          <a:custGeom>
            <a:avLst/>
            <a:gdLst/>
            <a:ahLst/>
            <a:cxnLst/>
            <a:rect l="0" t="0" r="0" b="0"/>
            <a:pathLst>
              <a:path w="67876" h="64441" extrusionOk="0">
                <a:moveTo>
                  <a:pt x="196" y="28312"/>
                </a:moveTo>
                <a:cubicBezTo>
                  <a:pt x="2098" y="36866"/>
                  <a:pt x="11342" y="41874"/>
                  <a:pt x="17542" y="48067"/>
                </a:cubicBezTo>
                <a:cubicBezTo>
                  <a:pt x="23800" y="54318"/>
                  <a:pt x="31945" y="59621"/>
                  <a:pt x="40670" y="61076"/>
                </a:cubicBezTo>
                <a:cubicBezTo>
                  <a:pt x="49554" y="62557"/>
                  <a:pt x="66171" y="68514"/>
                  <a:pt x="67652" y="59630"/>
                </a:cubicBezTo>
                <a:cubicBezTo>
                  <a:pt x="68549" y="54251"/>
                  <a:pt x="64867" y="49078"/>
                  <a:pt x="63797" y="43730"/>
                </a:cubicBezTo>
                <a:cubicBezTo>
                  <a:pt x="61787" y="33684"/>
                  <a:pt x="64480" y="22018"/>
                  <a:pt x="58979" y="13375"/>
                </a:cubicBezTo>
                <a:cubicBezTo>
                  <a:pt x="56202" y="9012"/>
                  <a:pt x="51126" y="6434"/>
                  <a:pt x="46452" y="4220"/>
                </a:cubicBezTo>
                <a:cubicBezTo>
                  <a:pt x="36580" y="-455"/>
                  <a:pt x="23053" y="-1881"/>
                  <a:pt x="13687" y="3739"/>
                </a:cubicBezTo>
                <a:cubicBezTo>
                  <a:pt x="8750" y="6701"/>
                  <a:pt x="7588" y="13525"/>
                  <a:pt x="5014" y="18675"/>
                </a:cubicBezTo>
                <a:cubicBezTo>
                  <a:pt x="3778" y="21147"/>
                  <a:pt x="867" y="22740"/>
                  <a:pt x="196" y="25421"/>
                </a:cubicBezTo>
                <a:cubicBezTo>
                  <a:pt x="-196" y="26987"/>
                  <a:pt x="1400" y="28795"/>
                  <a:pt x="678" y="30239"/>
                </a:cubicBezTo>
              </a:path>
            </a:pathLst>
          </a:custGeom>
          <a:noFill/>
          <a:ln w="38100" cap="flat" cmpd="sng">
            <a:solidFill>
              <a:srgbClr val="741B47"/>
            </a:solidFill>
            <a:prstDash val="dash"/>
            <a:round/>
            <a:headEnd type="none" w="med" len="med"/>
            <a:tailEnd type="none" w="med" len="med"/>
          </a:ln>
        </p:spPr>
      </p:sp>
      <p:sp>
        <p:nvSpPr>
          <p:cNvPr id="949" name="Shape 949"/>
          <p:cNvSpPr/>
          <p:nvPr/>
        </p:nvSpPr>
        <p:spPr>
          <a:xfrm>
            <a:off x="5525854" y="699330"/>
            <a:ext cx="937750" cy="1815025"/>
          </a:xfrm>
          <a:custGeom>
            <a:avLst/>
            <a:gdLst/>
            <a:ahLst/>
            <a:cxnLst/>
            <a:rect l="0" t="0" r="0" b="0"/>
            <a:pathLst>
              <a:path w="37510" h="72601" extrusionOk="0">
                <a:moveTo>
                  <a:pt x="2534" y="47577"/>
                </a:moveTo>
                <a:cubicBezTo>
                  <a:pt x="4912" y="52338"/>
                  <a:pt x="44" y="58259"/>
                  <a:pt x="1088" y="63478"/>
                </a:cubicBezTo>
                <a:cubicBezTo>
                  <a:pt x="2272" y="69398"/>
                  <a:pt x="11183" y="73810"/>
                  <a:pt x="16988" y="72151"/>
                </a:cubicBezTo>
                <a:cubicBezTo>
                  <a:pt x="25538" y="69708"/>
                  <a:pt x="19985" y="54154"/>
                  <a:pt x="24698" y="46614"/>
                </a:cubicBezTo>
                <a:cubicBezTo>
                  <a:pt x="32077" y="34808"/>
                  <a:pt x="44026" y="14013"/>
                  <a:pt x="32889" y="5659"/>
                </a:cubicBezTo>
                <a:cubicBezTo>
                  <a:pt x="25179" y="-124"/>
                  <a:pt x="8762" y="-3191"/>
                  <a:pt x="3979" y="5177"/>
                </a:cubicBezTo>
                <a:cubicBezTo>
                  <a:pt x="-1844" y="15364"/>
                  <a:pt x="-312" y="28966"/>
                  <a:pt x="2534" y="40350"/>
                </a:cubicBezTo>
                <a:cubicBezTo>
                  <a:pt x="3278" y="43327"/>
                  <a:pt x="2125" y="46760"/>
                  <a:pt x="3497" y="49505"/>
                </a:cubicBezTo>
              </a:path>
            </a:pathLst>
          </a:custGeom>
          <a:noFill/>
          <a:ln w="38100" cap="flat" cmpd="sng">
            <a:solidFill>
              <a:srgbClr val="0B5394"/>
            </a:solidFill>
            <a:prstDash val="dash"/>
            <a:round/>
            <a:headEnd type="none" w="med" len="med"/>
            <a:tailEnd type="none" w="med" len="med"/>
          </a:ln>
        </p:spPr>
      </p:sp>
      <p:sp>
        <p:nvSpPr>
          <p:cNvPr id="950" name="Shape 950"/>
          <p:cNvSpPr/>
          <p:nvPr/>
        </p:nvSpPr>
        <p:spPr>
          <a:xfrm>
            <a:off x="2634732" y="1219409"/>
            <a:ext cx="1322025" cy="1323125"/>
          </a:xfrm>
          <a:custGeom>
            <a:avLst/>
            <a:gdLst/>
            <a:ahLst/>
            <a:cxnLst/>
            <a:rect l="0" t="0" r="0" b="0"/>
            <a:pathLst>
              <a:path w="52881" h="52925" extrusionOk="0">
                <a:moveTo>
                  <a:pt x="18440" y="7020"/>
                </a:moveTo>
                <a:cubicBezTo>
                  <a:pt x="24392" y="4043"/>
                  <a:pt x="30667" y="-821"/>
                  <a:pt x="37232" y="274"/>
                </a:cubicBezTo>
                <a:cubicBezTo>
                  <a:pt x="45224" y="1606"/>
                  <a:pt x="54240" y="11120"/>
                  <a:pt x="52650" y="19065"/>
                </a:cubicBezTo>
                <a:cubicBezTo>
                  <a:pt x="51204" y="26291"/>
                  <a:pt x="50153" y="34574"/>
                  <a:pt x="44941" y="39784"/>
                </a:cubicBezTo>
                <a:cubicBezTo>
                  <a:pt x="35602" y="49120"/>
                  <a:pt x="20384" y="54480"/>
                  <a:pt x="7358" y="52311"/>
                </a:cubicBezTo>
                <a:cubicBezTo>
                  <a:pt x="-480" y="51006"/>
                  <a:pt x="-1212" y="36625"/>
                  <a:pt x="1577" y="29184"/>
                </a:cubicBezTo>
                <a:cubicBezTo>
                  <a:pt x="4791" y="20610"/>
                  <a:pt x="11969" y="13979"/>
                  <a:pt x="18440" y="7501"/>
                </a:cubicBezTo>
              </a:path>
            </a:pathLst>
          </a:custGeom>
          <a:noFill/>
          <a:ln w="38100" cap="flat" cmpd="sng">
            <a:solidFill>
              <a:srgbClr val="674EA7"/>
            </a:solidFill>
            <a:prstDash val="dash"/>
            <a:round/>
            <a:headEnd type="none" w="med" len="med"/>
            <a:tailEnd type="none" w="med" len="med"/>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311700" y="362800"/>
            <a:ext cx="8520600" cy="4093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a:t>And are the impacted people and communities aware of what’s already happening?</a:t>
            </a:r>
            <a:endParaRPr sz="3200"/>
          </a:p>
          <a:p>
            <a:pPr marL="0" lvl="0" indent="0" rtl="0">
              <a:spcBef>
                <a:spcPts val="0"/>
              </a:spcBef>
              <a:spcAft>
                <a:spcPts val="0"/>
              </a:spcAft>
              <a:buNone/>
            </a:pPr>
            <a:endParaRPr sz="3200"/>
          </a:p>
          <a:p>
            <a:pPr marL="0" lvl="0" indent="0" rtl="0">
              <a:spcBef>
                <a:spcPts val="0"/>
              </a:spcBef>
              <a:spcAft>
                <a:spcPts val="0"/>
              </a:spcAft>
              <a:buNone/>
            </a:pPr>
            <a:r>
              <a:rPr lang="en" sz="3200"/>
              <a:t>Are the people who design these systems aware of the possible impacts of their work</a:t>
            </a:r>
            <a:br>
              <a:rPr lang="en" sz="3200"/>
            </a:br>
            <a:r>
              <a:rPr lang="en" sz="3200"/>
              <a:t>on people’s lives as they</a:t>
            </a:r>
            <a:br>
              <a:rPr lang="en" sz="3200"/>
            </a:br>
            <a:r>
              <a:rPr lang="en" sz="3200"/>
              <a:t>design and deploy data products?</a:t>
            </a:r>
            <a:endParaRPr sz="32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Shape 955"/>
          <p:cNvSpPr/>
          <p:nvPr/>
        </p:nvSpPr>
        <p:spPr>
          <a:xfrm>
            <a:off x="3476275" y="1354025"/>
            <a:ext cx="277200" cy="277200"/>
          </a:xfrm>
          <a:prstGeom prst="ellipse">
            <a:avLst/>
          </a:prstGeom>
          <a:solidFill>
            <a:srgbClr val="B4A7D6"/>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6" name="Shape 956"/>
          <p:cNvSpPr/>
          <p:nvPr/>
        </p:nvSpPr>
        <p:spPr>
          <a:xfrm>
            <a:off x="4030375" y="18966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7" name="Shape 957"/>
          <p:cNvSpPr/>
          <p:nvPr/>
        </p:nvSpPr>
        <p:spPr>
          <a:xfrm>
            <a:off x="3170950" y="1896625"/>
            <a:ext cx="277200" cy="277200"/>
          </a:xfrm>
          <a:prstGeom prst="ellipse">
            <a:avLst/>
          </a:prstGeom>
          <a:solidFill>
            <a:srgbClr val="B4A7D6"/>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8" name="Shape 958"/>
          <p:cNvSpPr/>
          <p:nvPr/>
        </p:nvSpPr>
        <p:spPr>
          <a:xfrm>
            <a:off x="3612975" y="2391150"/>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9" name="Shape 959"/>
          <p:cNvSpPr/>
          <p:nvPr/>
        </p:nvSpPr>
        <p:spPr>
          <a:xfrm>
            <a:off x="4234625" y="13540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0" name="Shape 960"/>
          <p:cNvSpPr/>
          <p:nvPr/>
        </p:nvSpPr>
        <p:spPr>
          <a:xfrm>
            <a:off x="3600663" y="1759375"/>
            <a:ext cx="277200" cy="277200"/>
          </a:xfrm>
          <a:prstGeom prst="ellipse">
            <a:avLst/>
          </a:prstGeom>
          <a:solidFill>
            <a:srgbClr val="B4A7D6"/>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1" name="Shape 961"/>
          <p:cNvSpPr/>
          <p:nvPr/>
        </p:nvSpPr>
        <p:spPr>
          <a:xfrm>
            <a:off x="4527375" y="22129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2" name="Shape 962"/>
          <p:cNvSpPr/>
          <p:nvPr/>
        </p:nvSpPr>
        <p:spPr>
          <a:xfrm>
            <a:off x="4102125" y="2668350"/>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3" name="Shape 963"/>
          <p:cNvSpPr/>
          <p:nvPr/>
        </p:nvSpPr>
        <p:spPr>
          <a:xfrm>
            <a:off x="3476275" y="27785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4" name="Shape 964"/>
          <p:cNvSpPr/>
          <p:nvPr/>
        </p:nvSpPr>
        <p:spPr>
          <a:xfrm>
            <a:off x="4030375" y="2597700"/>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5" name="Shape 965"/>
          <p:cNvSpPr/>
          <p:nvPr/>
        </p:nvSpPr>
        <p:spPr>
          <a:xfrm>
            <a:off x="4030375" y="1124900"/>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6" name="Shape 966"/>
          <p:cNvSpPr/>
          <p:nvPr/>
        </p:nvSpPr>
        <p:spPr>
          <a:xfrm>
            <a:off x="4527375" y="15757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7" name="Shape 967"/>
          <p:cNvSpPr/>
          <p:nvPr/>
        </p:nvSpPr>
        <p:spPr>
          <a:xfrm>
            <a:off x="4895525" y="966950"/>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8" name="Shape 968"/>
          <p:cNvSpPr/>
          <p:nvPr/>
        </p:nvSpPr>
        <p:spPr>
          <a:xfrm>
            <a:off x="4679775" y="23653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9" name="Shape 969"/>
          <p:cNvSpPr/>
          <p:nvPr/>
        </p:nvSpPr>
        <p:spPr>
          <a:xfrm>
            <a:off x="5172725" y="18966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0" name="Shape 970"/>
          <p:cNvSpPr/>
          <p:nvPr/>
        </p:nvSpPr>
        <p:spPr>
          <a:xfrm>
            <a:off x="5020700" y="23653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1" name="Shape 971"/>
          <p:cNvSpPr/>
          <p:nvPr/>
        </p:nvSpPr>
        <p:spPr>
          <a:xfrm>
            <a:off x="5112875" y="1503450"/>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2" name="Shape 972"/>
          <p:cNvSpPr/>
          <p:nvPr/>
        </p:nvSpPr>
        <p:spPr>
          <a:xfrm>
            <a:off x="5578475" y="2088125"/>
            <a:ext cx="277200" cy="277200"/>
          </a:xfrm>
          <a:prstGeom prst="ellipse">
            <a:avLst/>
          </a:prstGeom>
          <a:solidFill>
            <a:srgbClr val="9FC5E8"/>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3" name="Shape 973"/>
          <p:cNvSpPr/>
          <p:nvPr/>
        </p:nvSpPr>
        <p:spPr>
          <a:xfrm>
            <a:off x="3195575" y="2597700"/>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4" name="Shape 974"/>
          <p:cNvSpPr/>
          <p:nvPr/>
        </p:nvSpPr>
        <p:spPr>
          <a:xfrm>
            <a:off x="3781075" y="2247163"/>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5" name="Shape 975"/>
          <p:cNvSpPr/>
          <p:nvPr/>
        </p:nvSpPr>
        <p:spPr>
          <a:xfrm>
            <a:off x="4070175" y="2173825"/>
            <a:ext cx="277200" cy="277200"/>
          </a:xfrm>
          <a:prstGeom prst="ellipse">
            <a:avLst/>
          </a:prstGeom>
          <a:solidFill>
            <a:srgbClr val="93C47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6" name="Shape 976"/>
          <p:cNvSpPr/>
          <p:nvPr/>
        </p:nvSpPr>
        <p:spPr>
          <a:xfrm>
            <a:off x="4956975" y="1666138"/>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7" name="Shape 977"/>
          <p:cNvSpPr/>
          <p:nvPr/>
        </p:nvSpPr>
        <p:spPr>
          <a:xfrm>
            <a:off x="5641825" y="1666150"/>
            <a:ext cx="277200" cy="277200"/>
          </a:xfrm>
          <a:prstGeom prst="ellipse">
            <a:avLst/>
          </a:prstGeom>
          <a:solidFill>
            <a:srgbClr val="9FC5E8"/>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8" name="Shape 978"/>
          <p:cNvSpPr/>
          <p:nvPr/>
        </p:nvSpPr>
        <p:spPr>
          <a:xfrm>
            <a:off x="5749025" y="966950"/>
            <a:ext cx="277200" cy="277200"/>
          </a:xfrm>
          <a:prstGeom prst="ellipse">
            <a:avLst/>
          </a:prstGeom>
          <a:solidFill>
            <a:srgbClr val="9FC5E8"/>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9" name="Shape 979"/>
          <p:cNvSpPr/>
          <p:nvPr/>
        </p:nvSpPr>
        <p:spPr>
          <a:xfrm>
            <a:off x="3877875" y="335865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0" name="Shape 980"/>
          <p:cNvSpPr/>
          <p:nvPr/>
        </p:nvSpPr>
        <p:spPr>
          <a:xfrm>
            <a:off x="3170950" y="343525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1" name="Shape 981"/>
          <p:cNvSpPr/>
          <p:nvPr/>
        </p:nvSpPr>
        <p:spPr>
          <a:xfrm>
            <a:off x="3612975" y="363585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2" name="Shape 982"/>
          <p:cNvSpPr/>
          <p:nvPr/>
        </p:nvSpPr>
        <p:spPr>
          <a:xfrm>
            <a:off x="5855675" y="1298525"/>
            <a:ext cx="277200" cy="277200"/>
          </a:xfrm>
          <a:prstGeom prst="ellipse">
            <a:avLst/>
          </a:prstGeom>
          <a:solidFill>
            <a:srgbClr val="9FC5E8"/>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3" name="Shape 983"/>
          <p:cNvSpPr/>
          <p:nvPr/>
        </p:nvSpPr>
        <p:spPr>
          <a:xfrm>
            <a:off x="6026225" y="905125"/>
            <a:ext cx="277200" cy="277200"/>
          </a:xfrm>
          <a:prstGeom prst="ellipse">
            <a:avLst/>
          </a:prstGeom>
          <a:solidFill>
            <a:srgbClr val="9FC5E8"/>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4" name="Shape 984"/>
          <p:cNvSpPr/>
          <p:nvPr/>
        </p:nvSpPr>
        <p:spPr>
          <a:xfrm>
            <a:off x="4307575" y="811425"/>
            <a:ext cx="277200" cy="277200"/>
          </a:xfrm>
          <a:prstGeom prst="ellipse">
            <a:avLst/>
          </a:prstGeom>
          <a:solidFill>
            <a:srgbClr val="C27BA0"/>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5" name="Shape 985"/>
          <p:cNvSpPr/>
          <p:nvPr/>
        </p:nvSpPr>
        <p:spPr>
          <a:xfrm>
            <a:off x="3199075" y="1503450"/>
            <a:ext cx="277200" cy="277200"/>
          </a:xfrm>
          <a:prstGeom prst="ellipse">
            <a:avLst/>
          </a:prstGeom>
          <a:solidFill>
            <a:srgbClr val="B4A7D6"/>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6" name="Shape 986"/>
          <p:cNvSpPr/>
          <p:nvPr/>
        </p:nvSpPr>
        <p:spPr>
          <a:xfrm>
            <a:off x="2918375" y="3278850"/>
            <a:ext cx="277200" cy="277200"/>
          </a:xfrm>
          <a:prstGeom prst="ellipse">
            <a:avLst/>
          </a:prstGeom>
          <a:solidFill>
            <a:srgbClr val="F6B26B"/>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7" name="Shape 987"/>
          <p:cNvSpPr/>
          <p:nvPr/>
        </p:nvSpPr>
        <p:spPr>
          <a:xfrm>
            <a:off x="2840575" y="2036575"/>
            <a:ext cx="277200" cy="277200"/>
          </a:xfrm>
          <a:prstGeom prst="ellipse">
            <a:avLst/>
          </a:prstGeom>
          <a:solidFill>
            <a:srgbClr val="B4A7D6"/>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pic>
        <p:nvPicPr>
          <p:cNvPr id="992" name="Shape 992"/>
          <p:cNvPicPr preferRelativeResize="0"/>
          <p:nvPr/>
        </p:nvPicPr>
        <p:blipFill>
          <a:blip r:embed="rId3">
            <a:alphaModFix/>
          </a:blip>
          <a:stretch>
            <a:fillRect/>
          </a:stretch>
        </p:blipFill>
        <p:spPr>
          <a:xfrm>
            <a:off x="479700" y="2152498"/>
            <a:ext cx="3421124" cy="2991000"/>
          </a:xfrm>
          <a:prstGeom prst="rect">
            <a:avLst/>
          </a:prstGeom>
          <a:noFill/>
          <a:ln>
            <a:noFill/>
          </a:ln>
        </p:spPr>
      </p:pic>
      <p:pic>
        <p:nvPicPr>
          <p:cNvPr id="993" name="Shape 993"/>
          <p:cNvPicPr preferRelativeResize="0"/>
          <p:nvPr/>
        </p:nvPicPr>
        <p:blipFill rotWithShape="1">
          <a:blip r:embed="rId4">
            <a:alphaModFix/>
          </a:blip>
          <a:srcRect t="6815" r="1419" b="3978"/>
          <a:stretch/>
        </p:blipFill>
        <p:spPr>
          <a:xfrm>
            <a:off x="646850" y="196400"/>
            <a:ext cx="3573150" cy="1648250"/>
          </a:xfrm>
          <a:prstGeom prst="rect">
            <a:avLst/>
          </a:prstGeom>
          <a:noFill/>
          <a:ln>
            <a:noFill/>
          </a:ln>
        </p:spPr>
      </p:pic>
      <p:sp>
        <p:nvSpPr>
          <p:cNvPr id="994" name="Shape 994"/>
          <p:cNvSpPr txBox="1">
            <a:spLocks noGrp="1"/>
          </p:cNvSpPr>
          <p:nvPr>
            <p:ph type="subTitle" idx="1"/>
          </p:nvPr>
        </p:nvSpPr>
        <p:spPr>
          <a:xfrm>
            <a:off x="4871275" y="126650"/>
            <a:ext cx="4045200" cy="4605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dirty="0">
                <a:solidFill>
                  <a:srgbClr val="000000"/>
                </a:solidFill>
              </a:rPr>
              <a:t>How might we segment our customers?</a:t>
            </a:r>
            <a:endParaRPr sz="3600" dirty="0">
              <a:solidFill>
                <a:srgbClr val="000000"/>
              </a:solidFill>
            </a:endParaRPr>
          </a:p>
          <a:p>
            <a:pPr marL="0" lvl="0" indent="0" rtl="0">
              <a:spcBef>
                <a:spcPts val="0"/>
              </a:spcBef>
              <a:spcAft>
                <a:spcPts val="0"/>
              </a:spcAft>
              <a:buNone/>
            </a:pPr>
            <a:endParaRPr sz="3600" dirty="0">
              <a:solidFill>
                <a:srgbClr val="000000"/>
              </a:solidFill>
            </a:endParaRPr>
          </a:p>
          <a:p>
            <a:pPr marL="0" lvl="0" indent="0" rtl="0">
              <a:spcBef>
                <a:spcPts val="0"/>
              </a:spcBef>
              <a:spcAft>
                <a:spcPts val="0"/>
              </a:spcAft>
              <a:buNone/>
            </a:pPr>
            <a:r>
              <a:rPr lang="en" sz="2400" dirty="0">
                <a:solidFill>
                  <a:srgbClr val="000000"/>
                </a:solidFill>
              </a:rPr>
              <a:t>“Understanding, Analyzing, and Retrieving Knowledge from Social Media”</a:t>
            </a:r>
            <a:br>
              <a:rPr lang="en" sz="2400" dirty="0">
                <a:solidFill>
                  <a:srgbClr val="000000"/>
                </a:solidFill>
              </a:rPr>
            </a:br>
            <a:r>
              <a:rPr lang="en" sz="1200" dirty="0">
                <a:solidFill>
                  <a:srgbClr val="000000"/>
                </a:solidFill>
              </a:rPr>
              <a:t> </a:t>
            </a:r>
            <a:br>
              <a:rPr lang="en" sz="3000" dirty="0">
                <a:solidFill>
                  <a:srgbClr val="000000"/>
                </a:solidFill>
              </a:rPr>
            </a:br>
            <a:r>
              <a:rPr lang="en" sz="1000" dirty="0">
                <a:solidFill>
                  <a:srgbClr val="000000"/>
                </a:solidFill>
              </a:rPr>
              <a:t>http://cucis.ece.northwestern.edu/projects/Social/</a:t>
            </a:r>
            <a:endParaRPr sz="1000" dirty="0">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Shape 999"/>
          <p:cNvSpPr txBox="1">
            <a:spLocks noGrp="1"/>
          </p:cNvSpPr>
          <p:nvPr>
            <p:ph type="subTitle" idx="1"/>
          </p:nvPr>
        </p:nvSpPr>
        <p:spPr>
          <a:xfrm>
            <a:off x="93525" y="1002975"/>
            <a:ext cx="4418700" cy="414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dirty="0">
                <a:solidFill>
                  <a:srgbClr val="000000"/>
                </a:solidFill>
              </a:rPr>
              <a:t>Which neighborhoods are most likely to experience home burglaries this month?</a:t>
            </a:r>
            <a:endParaRPr sz="3200" dirty="0">
              <a:solidFill>
                <a:srgbClr val="000000"/>
              </a:solidFill>
            </a:endParaRPr>
          </a:p>
          <a:p>
            <a:pPr marL="0" lvl="0" indent="0" rtl="0">
              <a:spcBef>
                <a:spcPts val="0"/>
              </a:spcBef>
              <a:spcAft>
                <a:spcPts val="0"/>
              </a:spcAft>
              <a:buNone/>
            </a:pPr>
            <a:endParaRPr sz="1800" dirty="0">
              <a:solidFill>
                <a:srgbClr val="000000"/>
              </a:solidFill>
            </a:endParaRPr>
          </a:p>
          <a:p>
            <a:pPr marL="0" lvl="0" indent="0" rtl="0">
              <a:spcBef>
                <a:spcPts val="0"/>
              </a:spcBef>
              <a:spcAft>
                <a:spcPts val="0"/>
              </a:spcAft>
              <a:buNone/>
            </a:pPr>
            <a:r>
              <a:rPr lang="en" sz="2400" dirty="0">
                <a:solidFill>
                  <a:srgbClr val="000000"/>
                </a:solidFill>
              </a:rPr>
              <a:t>“Crime Forecasting Using Spatio-Temporal</a:t>
            </a:r>
            <a:br>
              <a:rPr lang="en" sz="2400" dirty="0">
                <a:solidFill>
                  <a:srgbClr val="000000"/>
                </a:solidFill>
              </a:rPr>
            </a:br>
            <a:r>
              <a:rPr lang="en" sz="2400" dirty="0">
                <a:solidFill>
                  <a:srgbClr val="000000"/>
                </a:solidFill>
              </a:rPr>
              <a:t>Pattern with Ensemble Learning”</a:t>
            </a:r>
            <a:br>
              <a:rPr lang="en" sz="2400" dirty="0">
                <a:solidFill>
                  <a:srgbClr val="000000"/>
                </a:solidFill>
              </a:rPr>
            </a:br>
            <a:r>
              <a:rPr lang="en" sz="1200" dirty="0">
                <a:solidFill>
                  <a:srgbClr val="000000"/>
                </a:solidFill>
              </a:rPr>
              <a:t> </a:t>
            </a:r>
            <a:br>
              <a:rPr lang="en" sz="3000" dirty="0">
                <a:solidFill>
                  <a:srgbClr val="000000"/>
                </a:solidFill>
              </a:rPr>
            </a:br>
            <a:r>
              <a:rPr lang="en" sz="800" dirty="0">
                <a:solidFill>
                  <a:srgbClr val="000000"/>
                </a:solidFill>
              </a:rPr>
              <a:t>https://www.cs.umb.edu/~csyu/YU_resume%202016_01_08_files/yuPAKDD2014.pdf</a:t>
            </a:r>
            <a:endParaRPr sz="800" dirty="0">
              <a:solidFill>
                <a:srgbClr val="000000"/>
              </a:solidFill>
            </a:endParaRPr>
          </a:p>
        </p:txBody>
      </p:sp>
      <p:pic>
        <p:nvPicPr>
          <p:cNvPr id="1000" name="Shape 1000"/>
          <p:cNvPicPr preferRelativeResize="0"/>
          <p:nvPr/>
        </p:nvPicPr>
        <p:blipFill>
          <a:blip r:embed="rId3">
            <a:alphaModFix/>
          </a:blip>
          <a:stretch>
            <a:fillRect/>
          </a:stretch>
        </p:blipFill>
        <p:spPr>
          <a:xfrm>
            <a:off x="5304775" y="105650"/>
            <a:ext cx="3146950" cy="32347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Shape 1005"/>
          <p:cNvSpPr txBox="1">
            <a:spLocks noGrp="1"/>
          </p:cNvSpPr>
          <p:nvPr>
            <p:ph type="ctrTitle"/>
          </p:nvPr>
        </p:nvSpPr>
        <p:spPr>
          <a:xfrm>
            <a:off x="311700" y="122875"/>
            <a:ext cx="8520600" cy="4863900"/>
          </a:xfrm>
          <a:prstGeom prst="rect">
            <a:avLst/>
          </a:prstGeom>
        </p:spPr>
        <p:txBody>
          <a:bodyPr spcFirstLastPara="1" wrap="square" lIns="91425" tIns="91425" rIns="91425" bIns="91425" anchor="b" anchorCtr="0">
            <a:noAutofit/>
          </a:bodyPr>
          <a:lstStyle/>
          <a:p>
            <a:pPr marL="0" lvl="0" indent="0">
              <a:lnSpc>
                <a:spcPct val="150000"/>
              </a:lnSpc>
              <a:spcBef>
                <a:spcPts val="0"/>
              </a:spcBef>
              <a:spcAft>
                <a:spcPts val="0"/>
              </a:spcAft>
              <a:buNone/>
            </a:pPr>
            <a:r>
              <a:rPr lang="en" sz="4800"/>
              <a:t>Artificial Neural Networks</a:t>
            </a:r>
            <a:endParaRPr sz="4800"/>
          </a:p>
          <a:p>
            <a:pPr marL="0" lvl="0" indent="0" rtl="0">
              <a:lnSpc>
                <a:spcPct val="150000"/>
              </a:lnSpc>
              <a:spcBef>
                <a:spcPts val="0"/>
              </a:spcBef>
              <a:spcAft>
                <a:spcPts val="0"/>
              </a:spcAft>
              <a:buNone/>
            </a:pPr>
            <a:r>
              <a:rPr lang="en" sz="4800"/>
              <a:t>Reinforcement Learning</a:t>
            </a:r>
            <a:endParaRPr sz="4800"/>
          </a:p>
          <a:p>
            <a:pPr marL="0" lvl="0" indent="0">
              <a:lnSpc>
                <a:spcPct val="150000"/>
              </a:lnSpc>
              <a:spcBef>
                <a:spcPts val="0"/>
              </a:spcBef>
              <a:spcAft>
                <a:spcPts val="0"/>
              </a:spcAft>
              <a:buNone/>
            </a:pPr>
            <a:r>
              <a:rPr lang="en" sz="4800"/>
              <a:t>Collaborative Filtering</a:t>
            </a:r>
            <a:endParaRPr sz="4800"/>
          </a:p>
          <a:p>
            <a:pPr marL="0" lvl="0" indent="0">
              <a:lnSpc>
                <a:spcPct val="150000"/>
              </a:lnSpc>
              <a:spcBef>
                <a:spcPts val="0"/>
              </a:spcBef>
              <a:spcAft>
                <a:spcPts val="0"/>
              </a:spcAft>
              <a:buNone/>
            </a:pPr>
            <a:r>
              <a:rPr lang="en" sz="4800"/>
              <a:t>etc.</a:t>
            </a:r>
            <a:endParaRPr sz="4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Shape 1010"/>
          <p:cNvSpPr txBox="1">
            <a:spLocks noGrp="1"/>
          </p:cNvSpPr>
          <p:nvPr>
            <p:ph type="ctrTitle"/>
          </p:nvPr>
        </p:nvSpPr>
        <p:spPr>
          <a:xfrm>
            <a:off x="311700" y="122875"/>
            <a:ext cx="8520600" cy="4863900"/>
          </a:xfrm>
          <a:prstGeom prst="rect">
            <a:avLst/>
          </a:prstGeom>
        </p:spPr>
        <p:txBody>
          <a:bodyPr spcFirstLastPara="1" wrap="square" lIns="91425" tIns="91425" rIns="91425" bIns="91425" anchor="b" anchorCtr="0">
            <a:noAutofit/>
          </a:bodyPr>
          <a:lstStyle/>
          <a:p>
            <a:pPr marL="0" lvl="0" indent="0" rtl="0">
              <a:lnSpc>
                <a:spcPct val="115000"/>
              </a:lnSpc>
              <a:spcBef>
                <a:spcPts val="0"/>
              </a:spcBef>
              <a:spcAft>
                <a:spcPts val="0"/>
              </a:spcAft>
              <a:buNone/>
            </a:pPr>
            <a:r>
              <a:rPr lang="en" sz="3600"/>
              <a:t>The purpose of most of these algorithms is to find patterns, trends, group things that are similar... </a:t>
            </a:r>
            <a:br>
              <a:rPr lang="en" sz="3600"/>
            </a:br>
            <a:br>
              <a:rPr lang="en" sz="3600"/>
            </a:br>
            <a:r>
              <a:rPr lang="en" sz="3600"/>
              <a:t>In other words, we’re basically asking the computer to use lots of information to make generalizations, or stereotype.</a:t>
            </a:r>
            <a:endParaRPr sz="36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Shape 103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Predictive Model Development Process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42"/>
        <p:cNvGrpSpPr/>
        <p:nvPr/>
      </p:nvGrpSpPr>
      <p:grpSpPr>
        <a:xfrm>
          <a:off x="0" y="0"/>
          <a:ext cx="0" cy="0"/>
          <a:chOff x="0" y="0"/>
          <a:chExt cx="0" cy="0"/>
        </a:xfrm>
      </p:grpSpPr>
      <p:sp>
        <p:nvSpPr>
          <p:cNvPr id="1043" name="Shape 104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Predictive Model Development</a:t>
            </a:r>
            <a:endParaRPr/>
          </a:p>
        </p:txBody>
      </p:sp>
      <p:sp>
        <p:nvSpPr>
          <p:cNvPr id="1044" name="Shape 1044"/>
          <p:cNvSpPr txBox="1">
            <a:spLocks noGrp="1"/>
          </p:cNvSpPr>
          <p:nvPr>
            <p:ph type="body" idx="1"/>
          </p:nvPr>
        </p:nvSpPr>
        <p:spPr>
          <a:xfrm>
            <a:off x="476450" y="712925"/>
            <a:ext cx="8619600" cy="4430400"/>
          </a:xfrm>
          <a:prstGeom prst="rect">
            <a:avLst/>
          </a:prstGeom>
        </p:spPr>
        <p:txBody>
          <a:bodyPr spcFirstLastPara="1" wrap="square" lIns="91425" tIns="91425" rIns="91425" bIns="91425" anchor="t" anchorCtr="0">
            <a:noAutofit/>
          </a:bodyPr>
          <a:lstStyle/>
          <a:p>
            <a:pPr marL="457200" lvl="0" indent="-342900" rtl="0">
              <a:lnSpc>
                <a:spcPct val="114000"/>
              </a:lnSpc>
              <a:spcBef>
                <a:spcPts val="0"/>
              </a:spcBef>
              <a:spcAft>
                <a:spcPts val="0"/>
              </a:spcAft>
              <a:buClr>
                <a:schemeClr val="dk1"/>
              </a:buClr>
              <a:buSzPts val="1800"/>
              <a:buChar char="●"/>
            </a:pPr>
            <a:r>
              <a:rPr lang="en">
                <a:solidFill>
                  <a:schemeClr val="dk1"/>
                </a:solidFill>
              </a:rPr>
              <a:t>Deciding what you’re predicting / optimizing for</a:t>
            </a:r>
            <a:endParaRPr>
              <a:solidFill>
                <a:schemeClr val="dk1"/>
              </a:solidFill>
            </a:endParaRPr>
          </a:p>
          <a:p>
            <a:pPr marL="457200" lvl="0" indent="-342900">
              <a:lnSpc>
                <a:spcPct val="114000"/>
              </a:lnSpc>
              <a:spcBef>
                <a:spcPts val="500"/>
              </a:spcBef>
              <a:spcAft>
                <a:spcPts val="0"/>
              </a:spcAft>
              <a:buClr>
                <a:schemeClr val="dk1"/>
              </a:buClr>
              <a:buSzPts val="1800"/>
              <a:buChar char="●"/>
            </a:pPr>
            <a:r>
              <a:rPr lang="en">
                <a:solidFill>
                  <a:schemeClr val="dk1"/>
                </a:solidFill>
              </a:rPr>
              <a:t>Data collection and storage</a:t>
            </a:r>
            <a:endParaRPr>
              <a:solidFill>
                <a:schemeClr val="dk1"/>
              </a:solidFill>
            </a:endParaRPr>
          </a:p>
          <a:p>
            <a:pPr marL="457200" lvl="0" indent="-342900">
              <a:lnSpc>
                <a:spcPct val="114000"/>
              </a:lnSpc>
              <a:spcBef>
                <a:spcPts val="500"/>
              </a:spcBef>
              <a:spcAft>
                <a:spcPts val="0"/>
              </a:spcAft>
              <a:buClr>
                <a:schemeClr val="dk1"/>
              </a:buClr>
              <a:buSzPts val="1800"/>
              <a:buChar char="●"/>
            </a:pPr>
            <a:r>
              <a:rPr lang="en">
                <a:solidFill>
                  <a:schemeClr val="dk1"/>
                </a:solidFill>
              </a:rPr>
              <a:t>Data cleansing/preparation</a:t>
            </a:r>
            <a:endParaRPr>
              <a:solidFill>
                <a:schemeClr val="dk1"/>
              </a:solidFill>
            </a:endParaRPr>
          </a:p>
          <a:p>
            <a:pPr marL="457200" lvl="0" indent="-342900" rtl="0">
              <a:lnSpc>
                <a:spcPct val="114000"/>
              </a:lnSpc>
              <a:spcBef>
                <a:spcPts val="500"/>
              </a:spcBef>
              <a:spcAft>
                <a:spcPts val="0"/>
              </a:spcAft>
              <a:buClr>
                <a:schemeClr val="dk1"/>
              </a:buClr>
              <a:buSzPts val="1800"/>
              <a:buChar char="●"/>
            </a:pPr>
            <a:r>
              <a:rPr lang="en">
                <a:solidFill>
                  <a:schemeClr val="dk1"/>
                </a:solidFill>
              </a:rPr>
              <a:t>Feature selection &amp; engineering</a:t>
            </a:r>
            <a:endParaRPr>
              <a:solidFill>
                <a:schemeClr val="dk1"/>
              </a:solidFill>
            </a:endParaRPr>
          </a:p>
          <a:p>
            <a:pPr marL="457200" lvl="0" indent="-342900">
              <a:lnSpc>
                <a:spcPct val="114000"/>
              </a:lnSpc>
              <a:spcBef>
                <a:spcPts val="500"/>
              </a:spcBef>
              <a:spcAft>
                <a:spcPts val="0"/>
              </a:spcAft>
              <a:buClr>
                <a:schemeClr val="dk1"/>
              </a:buClr>
              <a:buSzPts val="1800"/>
              <a:buChar char="●"/>
            </a:pPr>
            <a:r>
              <a:rPr lang="en">
                <a:solidFill>
                  <a:schemeClr val="dk1"/>
                </a:solidFill>
              </a:rPr>
              <a:t>Importing data into different algorithmic models</a:t>
            </a:r>
            <a:endParaRPr sz="1400">
              <a:solidFill>
                <a:schemeClr val="dk1"/>
              </a:solidFill>
            </a:endParaRPr>
          </a:p>
          <a:p>
            <a:pPr marL="457200" lvl="0" indent="-342900">
              <a:lnSpc>
                <a:spcPct val="114000"/>
              </a:lnSpc>
              <a:spcBef>
                <a:spcPts val="500"/>
              </a:spcBef>
              <a:spcAft>
                <a:spcPts val="0"/>
              </a:spcAft>
              <a:buClr>
                <a:schemeClr val="dk1"/>
              </a:buClr>
              <a:buSzPts val="1800"/>
              <a:buChar char="●"/>
            </a:pPr>
            <a:r>
              <a:rPr lang="en">
                <a:solidFill>
                  <a:schemeClr val="dk1"/>
                </a:solidFill>
              </a:rPr>
              <a:t>Training &amp; Testing</a:t>
            </a:r>
            <a:endParaRPr>
              <a:solidFill>
                <a:schemeClr val="dk1"/>
              </a:solidFill>
            </a:endParaRPr>
          </a:p>
          <a:p>
            <a:pPr marL="457200" lvl="0" indent="-342900" rtl="0">
              <a:lnSpc>
                <a:spcPct val="114000"/>
              </a:lnSpc>
              <a:spcBef>
                <a:spcPts val="500"/>
              </a:spcBef>
              <a:spcAft>
                <a:spcPts val="0"/>
              </a:spcAft>
              <a:buClr>
                <a:schemeClr val="dk1"/>
              </a:buClr>
              <a:buSzPts val="1800"/>
              <a:buChar char="●"/>
            </a:pPr>
            <a:r>
              <a:rPr lang="en">
                <a:solidFill>
                  <a:schemeClr val="dk1"/>
                </a:solidFill>
              </a:rPr>
              <a:t>Model evaluation &amp; competition; Deciding what qualifies as a “good model”</a:t>
            </a:r>
            <a:endParaRPr>
              <a:solidFill>
                <a:schemeClr val="dk1"/>
              </a:solidFill>
            </a:endParaRPr>
          </a:p>
          <a:p>
            <a:pPr marL="914400" lvl="1" indent="-317500" rtl="0">
              <a:lnSpc>
                <a:spcPct val="114000"/>
              </a:lnSpc>
              <a:spcBef>
                <a:spcPts val="500"/>
              </a:spcBef>
              <a:spcAft>
                <a:spcPts val="0"/>
              </a:spcAft>
              <a:buClr>
                <a:schemeClr val="dk1"/>
              </a:buClr>
              <a:buSzPts val="1400"/>
              <a:buChar char="○"/>
            </a:pPr>
            <a:r>
              <a:rPr lang="en">
                <a:solidFill>
                  <a:schemeClr val="dk1"/>
                </a:solidFill>
              </a:rPr>
              <a:t>Parameter Tuning, Cost function, Selecting cutoff values or stopping conditions, etc</a:t>
            </a:r>
            <a:endParaRPr>
              <a:solidFill>
                <a:schemeClr val="dk1"/>
              </a:solidFill>
            </a:endParaRPr>
          </a:p>
          <a:p>
            <a:pPr marL="457200" lvl="0" indent="-342900">
              <a:lnSpc>
                <a:spcPct val="114000"/>
              </a:lnSpc>
              <a:spcBef>
                <a:spcPts val="500"/>
              </a:spcBef>
              <a:spcAft>
                <a:spcPts val="0"/>
              </a:spcAft>
              <a:buClr>
                <a:schemeClr val="dk1"/>
              </a:buClr>
              <a:buSzPts val="1800"/>
              <a:buChar char="●"/>
            </a:pPr>
            <a:r>
              <a:rPr lang="en">
                <a:solidFill>
                  <a:schemeClr val="dk1"/>
                </a:solidFill>
              </a:rPr>
              <a:t>“Productionizing” - Applying to live data, building interactive reports for end-users, explaining what the results mean and how to use them to make decisions</a:t>
            </a:r>
            <a:endParaRPr>
              <a:solidFill>
                <a:schemeClr val="dk1"/>
              </a:solidFill>
            </a:endParaRPr>
          </a:p>
          <a:p>
            <a:pPr marL="457200" lvl="0" indent="-342900" rtl="0">
              <a:lnSpc>
                <a:spcPct val="114000"/>
              </a:lnSpc>
              <a:spcBef>
                <a:spcPts val="500"/>
              </a:spcBef>
              <a:spcAft>
                <a:spcPts val="500"/>
              </a:spcAft>
              <a:buClr>
                <a:schemeClr val="dk1"/>
              </a:buClr>
              <a:buSzPts val="1800"/>
              <a:buChar char="●"/>
            </a:pPr>
            <a:r>
              <a:rPr lang="en">
                <a:solidFill>
                  <a:schemeClr val="dk1"/>
                </a:solidFill>
              </a:rPr>
              <a:t>Monitoring, Improving, and Re-training over time</a:t>
            </a:r>
            <a:endParaRPr>
              <a:solidFill>
                <a:schemeClr val="dk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pic>
        <p:nvPicPr>
          <p:cNvPr id="1049" name="Shape 1049"/>
          <p:cNvPicPr preferRelativeResize="0"/>
          <p:nvPr/>
        </p:nvPicPr>
        <p:blipFill>
          <a:blip r:embed="rId3">
            <a:alphaModFix/>
          </a:blip>
          <a:stretch>
            <a:fillRect/>
          </a:stretch>
        </p:blipFill>
        <p:spPr>
          <a:xfrm>
            <a:off x="152400" y="152400"/>
            <a:ext cx="8839199" cy="43518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Shape 1054"/>
          <p:cNvSpPr txBox="1">
            <a:spLocks noGrp="1"/>
          </p:cNvSpPr>
          <p:nvPr>
            <p:ph type="ctrTitle"/>
          </p:nvPr>
        </p:nvSpPr>
        <p:spPr>
          <a:xfrm>
            <a:off x="311700" y="744575"/>
            <a:ext cx="8520600" cy="2231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Where within this process can social biases be introduced?</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Shape 1059"/>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Data Collection</a:t>
            </a:r>
            <a:r>
              <a:rPr lang="en"/>
              <a:t>: Incorrectly Recorded</a:t>
            </a:r>
            <a:endParaRPr/>
          </a:p>
        </p:txBody>
      </p:sp>
      <p:pic>
        <p:nvPicPr>
          <p:cNvPr id="1060" name="Shape 1060"/>
          <p:cNvPicPr preferRelativeResize="0"/>
          <p:nvPr/>
        </p:nvPicPr>
        <p:blipFill>
          <a:blip r:embed="rId3">
            <a:alphaModFix/>
          </a:blip>
          <a:stretch>
            <a:fillRect/>
          </a:stretch>
        </p:blipFill>
        <p:spPr>
          <a:xfrm>
            <a:off x="311700" y="1345475"/>
            <a:ext cx="8403549" cy="2194200"/>
          </a:xfrm>
          <a:prstGeom prst="rect">
            <a:avLst/>
          </a:prstGeom>
          <a:noFill/>
          <a:ln>
            <a:noFill/>
          </a:ln>
          <a:effectLst>
            <a:outerShdw blurRad="57150" dist="19050" dir="882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311700" y="744575"/>
            <a:ext cx="8520600" cy="3315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000"/>
              <a:t>“But if we take humans out of the loop and leave decisions up to computers, won’t it reduce the problems inherent in human decision-making?”</a:t>
            </a:r>
            <a:endParaRPr sz="40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Shape 106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Data Collection</a:t>
            </a:r>
            <a:r>
              <a:rPr lang="en"/>
              <a:t>: Manipulated</a:t>
            </a:r>
            <a:endParaRPr/>
          </a:p>
        </p:txBody>
      </p:sp>
      <p:pic>
        <p:nvPicPr>
          <p:cNvPr id="1066" name="Shape 1066"/>
          <p:cNvPicPr preferRelativeResize="0"/>
          <p:nvPr/>
        </p:nvPicPr>
        <p:blipFill>
          <a:blip r:embed="rId3">
            <a:alphaModFix/>
          </a:blip>
          <a:stretch>
            <a:fillRect/>
          </a:stretch>
        </p:blipFill>
        <p:spPr>
          <a:xfrm>
            <a:off x="428125" y="924950"/>
            <a:ext cx="8287750" cy="1872475"/>
          </a:xfrm>
          <a:prstGeom prst="rect">
            <a:avLst/>
          </a:prstGeom>
          <a:noFill/>
          <a:ln>
            <a:noFill/>
          </a:ln>
          <a:effectLst>
            <a:outerShdw blurRad="57150" dist="19050" dir="8520000" algn="bl" rotWithShape="0">
              <a:srgbClr val="000000">
                <a:alpha val="50000"/>
              </a:srgbClr>
            </a:outerShdw>
          </a:effectLst>
        </p:spPr>
      </p:pic>
      <p:pic>
        <p:nvPicPr>
          <p:cNvPr id="1067" name="Shape 1067"/>
          <p:cNvPicPr preferRelativeResize="0"/>
          <p:nvPr/>
        </p:nvPicPr>
        <p:blipFill>
          <a:blip r:embed="rId4">
            <a:alphaModFix/>
          </a:blip>
          <a:stretch>
            <a:fillRect/>
          </a:stretch>
        </p:blipFill>
        <p:spPr>
          <a:xfrm>
            <a:off x="2630975" y="2714975"/>
            <a:ext cx="6360625" cy="2199525"/>
          </a:xfrm>
          <a:prstGeom prst="rect">
            <a:avLst/>
          </a:prstGeom>
          <a:noFill/>
          <a:ln>
            <a:noFill/>
          </a:ln>
          <a:effectLst>
            <a:outerShdw blurRad="57150" dist="19050" dir="8820000" algn="bl" rotWithShape="0">
              <a:srgbClr val="000000">
                <a:alpha val="50000"/>
              </a:srgbClr>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Shape 107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Data Collection</a:t>
            </a:r>
            <a:r>
              <a:rPr lang="en"/>
              <a:t>: Not Representative</a:t>
            </a:r>
            <a:endParaRPr/>
          </a:p>
        </p:txBody>
      </p:sp>
      <p:pic>
        <p:nvPicPr>
          <p:cNvPr id="1073" name="Shape 1073"/>
          <p:cNvPicPr preferRelativeResize="0"/>
          <p:nvPr/>
        </p:nvPicPr>
        <p:blipFill>
          <a:blip r:embed="rId3">
            <a:alphaModFix/>
          </a:blip>
          <a:stretch>
            <a:fillRect/>
          </a:stretch>
        </p:blipFill>
        <p:spPr>
          <a:xfrm>
            <a:off x="1200668" y="1017725"/>
            <a:ext cx="4102117" cy="3820975"/>
          </a:xfrm>
          <a:prstGeom prst="rect">
            <a:avLst/>
          </a:prstGeom>
          <a:noFill/>
          <a:ln>
            <a:noFill/>
          </a:ln>
          <a:effectLst>
            <a:outerShdw blurRad="57150" dist="19050" dir="8880000" algn="bl" rotWithShape="0">
              <a:srgbClr val="000000">
                <a:alpha val="50000"/>
              </a:srgbClr>
            </a:outerShdw>
          </a:effectLst>
        </p:spPr>
      </p:pic>
      <p:pic>
        <p:nvPicPr>
          <p:cNvPr id="1074" name="Shape 1074"/>
          <p:cNvPicPr preferRelativeResize="0"/>
          <p:nvPr/>
        </p:nvPicPr>
        <p:blipFill>
          <a:blip r:embed="rId4">
            <a:alphaModFix/>
          </a:blip>
          <a:stretch>
            <a:fillRect/>
          </a:stretch>
        </p:blipFill>
        <p:spPr>
          <a:xfrm>
            <a:off x="5642932" y="1413775"/>
            <a:ext cx="2300400" cy="2315950"/>
          </a:xfrm>
          <a:prstGeom prst="rect">
            <a:avLst/>
          </a:prstGeom>
          <a:noFill/>
          <a:ln>
            <a:noFill/>
          </a:ln>
          <a:effectLst>
            <a:outerShdw blurRad="57150" dist="19050" dir="8640000" algn="bl" rotWithShape="0">
              <a:srgbClr val="000000">
                <a:alpha val="50000"/>
              </a:srgbClr>
            </a:outerShdw>
          </a:effectLst>
        </p:spPr>
      </p:pic>
      <p:cxnSp>
        <p:nvCxnSpPr>
          <p:cNvPr id="1075" name="Shape 1075"/>
          <p:cNvCxnSpPr/>
          <p:nvPr/>
        </p:nvCxnSpPr>
        <p:spPr>
          <a:xfrm rot="10800000" flipH="1">
            <a:off x="3822425" y="1448800"/>
            <a:ext cx="1819200" cy="898800"/>
          </a:xfrm>
          <a:prstGeom prst="straightConnector1">
            <a:avLst/>
          </a:prstGeom>
          <a:noFill/>
          <a:ln w="28575" cap="flat" cmpd="sng">
            <a:solidFill>
              <a:schemeClr val="dk2"/>
            </a:solidFill>
            <a:prstDash val="solid"/>
            <a:round/>
            <a:headEnd type="none" w="med" len="med"/>
            <a:tailEnd type="none" w="med" len="med"/>
          </a:ln>
        </p:spPr>
      </p:cxnSp>
      <p:cxnSp>
        <p:nvCxnSpPr>
          <p:cNvPr id="1076" name="Shape 1076"/>
          <p:cNvCxnSpPr/>
          <p:nvPr/>
        </p:nvCxnSpPr>
        <p:spPr>
          <a:xfrm>
            <a:off x="3811600" y="3603700"/>
            <a:ext cx="1841100" cy="119100"/>
          </a:xfrm>
          <a:prstGeom prst="straightConnector1">
            <a:avLst/>
          </a:prstGeom>
          <a:noFill/>
          <a:ln w="28575" cap="flat" cmpd="sng">
            <a:solidFill>
              <a:schemeClr val="dk2"/>
            </a:solidFill>
            <a:prstDash val="solid"/>
            <a:round/>
            <a:headEnd type="none" w="med" len="med"/>
            <a:tailEnd type="none" w="med" len="med"/>
          </a:ln>
        </p:spPr>
      </p:cxnSp>
      <p:sp>
        <p:nvSpPr>
          <p:cNvPr id="1077" name="Shape 1077"/>
          <p:cNvSpPr/>
          <p:nvPr/>
        </p:nvSpPr>
        <p:spPr>
          <a:xfrm>
            <a:off x="2674625" y="4145125"/>
            <a:ext cx="227400" cy="1191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888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pic>
        <p:nvPicPr>
          <p:cNvPr id="1082" name="Shape 1082"/>
          <p:cNvPicPr preferRelativeResize="0"/>
          <p:nvPr/>
        </p:nvPicPr>
        <p:blipFill>
          <a:blip r:embed="rId3">
            <a:alphaModFix/>
          </a:blip>
          <a:stretch>
            <a:fillRect/>
          </a:stretch>
        </p:blipFill>
        <p:spPr>
          <a:xfrm>
            <a:off x="368562" y="1236325"/>
            <a:ext cx="8406875" cy="1658600"/>
          </a:xfrm>
          <a:prstGeom prst="rect">
            <a:avLst/>
          </a:prstGeom>
          <a:noFill/>
          <a:ln>
            <a:noFill/>
          </a:ln>
          <a:effectLst>
            <a:outerShdw blurRad="57150" dist="19050" dir="8700000" algn="bl" rotWithShape="0">
              <a:srgbClr val="000000">
                <a:alpha val="50000"/>
              </a:srgbClr>
            </a:outerShdw>
          </a:effectLst>
        </p:spPr>
      </p:pic>
      <p:sp>
        <p:nvSpPr>
          <p:cNvPr id="1083" name="Shape 1083"/>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Update...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Shape 1088"/>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Data Collection</a:t>
            </a:r>
            <a:r>
              <a:rPr lang="en"/>
              <a:t>: Contains Historic Biases</a:t>
            </a:r>
            <a:endParaRPr/>
          </a:p>
        </p:txBody>
      </p:sp>
      <p:pic>
        <p:nvPicPr>
          <p:cNvPr id="1089" name="Shape 1089"/>
          <p:cNvPicPr preferRelativeResize="0"/>
          <p:nvPr/>
        </p:nvPicPr>
        <p:blipFill>
          <a:blip r:embed="rId3">
            <a:alphaModFix/>
          </a:blip>
          <a:stretch>
            <a:fillRect/>
          </a:stretch>
        </p:blipFill>
        <p:spPr>
          <a:xfrm>
            <a:off x="312488" y="1147675"/>
            <a:ext cx="6924675" cy="1619250"/>
          </a:xfrm>
          <a:prstGeom prst="rect">
            <a:avLst/>
          </a:prstGeom>
          <a:noFill/>
          <a:ln>
            <a:noFill/>
          </a:ln>
          <a:effectLst>
            <a:outerShdw blurRad="57150" dist="19050" dir="8700000" algn="bl" rotWithShape="0">
              <a:srgbClr val="000000">
                <a:alpha val="50000"/>
              </a:srgbClr>
            </a:outerShdw>
          </a:effectLst>
        </p:spPr>
      </p:pic>
      <p:pic>
        <p:nvPicPr>
          <p:cNvPr id="1090" name="Shape 1090"/>
          <p:cNvPicPr preferRelativeResize="0"/>
          <p:nvPr/>
        </p:nvPicPr>
        <p:blipFill>
          <a:blip r:embed="rId4">
            <a:alphaModFix/>
          </a:blip>
          <a:stretch>
            <a:fillRect/>
          </a:stretch>
        </p:blipFill>
        <p:spPr>
          <a:xfrm>
            <a:off x="2817000" y="2119400"/>
            <a:ext cx="6121149" cy="2199525"/>
          </a:xfrm>
          <a:prstGeom prst="rect">
            <a:avLst/>
          </a:prstGeom>
          <a:noFill/>
          <a:ln>
            <a:noFill/>
          </a:ln>
          <a:effectLst>
            <a:outerShdw blurRad="57150" dist="19050" dir="8700000" algn="bl" rotWithShape="0">
              <a:srgbClr val="000000">
                <a:alpha val="50000"/>
              </a:srgbClr>
            </a:outerShdw>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Shape 109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Data Availability</a:t>
            </a:r>
            <a:r>
              <a:rPr lang="en"/>
              <a:t>: Imbalanced Dataset</a:t>
            </a:r>
            <a:endParaRPr/>
          </a:p>
        </p:txBody>
      </p:sp>
      <p:grpSp>
        <p:nvGrpSpPr>
          <p:cNvPr id="1096" name="Shape 1096"/>
          <p:cNvGrpSpPr/>
          <p:nvPr/>
        </p:nvGrpSpPr>
        <p:grpSpPr>
          <a:xfrm>
            <a:off x="152400" y="789125"/>
            <a:ext cx="7698150" cy="1085550"/>
            <a:chOff x="152400" y="789125"/>
            <a:chExt cx="7698150" cy="1085550"/>
          </a:xfrm>
        </p:grpSpPr>
        <p:pic>
          <p:nvPicPr>
            <p:cNvPr id="1097" name="Shape 1097"/>
            <p:cNvPicPr preferRelativeResize="0"/>
            <p:nvPr/>
          </p:nvPicPr>
          <p:blipFill>
            <a:blip r:embed="rId3">
              <a:alphaModFix/>
            </a:blip>
            <a:stretch>
              <a:fillRect/>
            </a:stretch>
          </p:blipFill>
          <p:spPr>
            <a:xfrm>
              <a:off x="152400" y="789125"/>
              <a:ext cx="1019775" cy="1085550"/>
            </a:xfrm>
            <a:prstGeom prst="rect">
              <a:avLst/>
            </a:prstGeom>
            <a:noFill/>
            <a:ln>
              <a:noFill/>
            </a:ln>
          </p:spPr>
        </p:pic>
        <p:pic>
          <p:nvPicPr>
            <p:cNvPr id="1098" name="Shape 1098"/>
            <p:cNvPicPr preferRelativeResize="0"/>
            <p:nvPr/>
          </p:nvPicPr>
          <p:blipFill>
            <a:blip r:embed="rId3">
              <a:alphaModFix/>
            </a:blip>
            <a:stretch>
              <a:fillRect/>
            </a:stretch>
          </p:blipFill>
          <p:spPr>
            <a:xfrm>
              <a:off x="894442" y="789125"/>
              <a:ext cx="1019775" cy="1085550"/>
            </a:xfrm>
            <a:prstGeom prst="rect">
              <a:avLst/>
            </a:prstGeom>
            <a:noFill/>
            <a:ln>
              <a:noFill/>
            </a:ln>
          </p:spPr>
        </p:pic>
        <p:pic>
          <p:nvPicPr>
            <p:cNvPr id="1099" name="Shape 1099"/>
            <p:cNvPicPr preferRelativeResize="0"/>
            <p:nvPr/>
          </p:nvPicPr>
          <p:blipFill>
            <a:blip r:embed="rId3">
              <a:alphaModFix/>
            </a:blip>
            <a:stretch>
              <a:fillRect/>
            </a:stretch>
          </p:blipFill>
          <p:spPr>
            <a:xfrm>
              <a:off x="1636483" y="789125"/>
              <a:ext cx="1019775" cy="1085550"/>
            </a:xfrm>
            <a:prstGeom prst="rect">
              <a:avLst/>
            </a:prstGeom>
            <a:noFill/>
            <a:ln>
              <a:noFill/>
            </a:ln>
          </p:spPr>
        </p:pic>
        <p:pic>
          <p:nvPicPr>
            <p:cNvPr id="1100" name="Shape 1100"/>
            <p:cNvPicPr preferRelativeResize="0"/>
            <p:nvPr/>
          </p:nvPicPr>
          <p:blipFill>
            <a:blip r:embed="rId3">
              <a:alphaModFix/>
            </a:blip>
            <a:stretch>
              <a:fillRect/>
            </a:stretch>
          </p:blipFill>
          <p:spPr>
            <a:xfrm>
              <a:off x="2378525" y="789125"/>
              <a:ext cx="1019775" cy="1085550"/>
            </a:xfrm>
            <a:prstGeom prst="rect">
              <a:avLst/>
            </a:prstGeom>
            <a:noFill/>
            <a:ln>
              <a:noFill/>
            </a:ln>
          </p:spPr>
        </p:pic>
        <p:pic>
          <p:nvPicPr>
            <p:cNvPr id="1101" name="Shape 1101"/>
            <p:cNvPicPr preferRelativeResize="0"/>
            <p:nvPr/>
          </p:nvPicPr>
          <p:blipFill>
            <a:blip r:embed="rId3">
              <a:alphaModFix/>
            </a:blip>
            <a:stretch>
              <a:fillRect/>
            </a:stretch>
          </p:blipFill>
          <p:spPr>
            <a:xfrm>
              <a:off x="3120567" y="789125"/>
              <a:ext cx="1019775" cy="1085550"/>
            </a:xfrm>
            <a:prstGeom prst="rect">
              <a:avLst/>
            </a:prstGeom>
            <a:noFill/>
            <a:ln>
              <a:noFill/>
            </a:ln>
          </p:spPr>
        </p:pic>
        <p:pic>
          <p:nvPicPr>
            <p:cNvPr id="1102" name="Shape 1102"/>
            <p:cNvPicPr preferRelativeResize="0"/>
            <p:nvPr/>
          </p:nvPicPr>
          <p:blipFill>
            <a:blip r:embed="rId3">
              <a:alphaModFix/>
            </a:blip>
            <a:stretch>
              <a:fillRect/>
            </a:stretch>
          </p:blipFill>
          <p:spPr>
            <a:xfrm>
              <a:off x="3862608" y="789125"/>
              <a:ext cx="1019775" cy="1085550"/>
            </a:xfrm>
            <a:prstGeom prst="rect">
              <a:avLst/>
            </a:prstGeom>
            <a:noFill/>
            <a:ln>
              <a:noFill/>
            </a:ln>
          </p:spPr>
        </p:pic>
        <p:pic>
          <p:nvPicPr>
            <p:cNvPr id="1103" name="Shape 1103"/>
            <p:cNvPicPr preferRelativeResize="0"/>
            <p:nvPr/>
          </p:nvPicPr>
          <p:blipFill>
            <a:blip r:embed="rId3">
              <a:alphaModFix/>
            </a:blip>
            <a:stretch>
              <a:fillRect/>
            </a:stretch>
          </p:blipFill>
          <p:spPr>
            <a:xfrm>
              <a:off x="4604650" y="789125"/>
              <a:ext cx="1019775" cy="1085550"/>
            </a:xfrm>
            <a:prstGeom prst="rect">
              <a:avLst/>
            </a:prstGeom>
            <a:noFill/>
            <a:ln>
              <a:noFill/>
            </a:ln>
          </p:spPr>
        </p:pic>
        <p:pic>
          <p:nvPicPr>
            <p:cNvPr id="1104" name="Shape 1104"/>
            <p:cNvPicPr preferRelativeResize="0"/>
            <p:nvPr/>
          </p:nvPicPr>
          <p:blipFill>
            <a:blip r:embed="rId3">
              <a:alphaModFix/>
            </a:blip>
            <a:stretch>
              <a:fillRect/>
            </a:stretch>
          </p:blipFill>
          <p:spPr>
            <a:xfrm>
              <a:off x="5346692" y="789125"/>
              <a:ext cx="1019775" cy="1085550"/>
            </a:xfrm>
            <a:prstGeom prst="rect">
              <a:avLst/>
            </a:prstGeom>
            <a:noFill/>
            <a:ln>
              <a:noFill/>
            </a:ln>
          </p:spPr>
        </p:pic>
        <p:pic>
          <p:nvPicPr>
            <p:cNvPr id="1105" name="Shape 1105"/>
            <p:cNvPicPr preferRelativeResize="0"/>
            <p:nvPr/>
          </p:nvPicPr>
          <p:blipFill>
            <a:blip r:embed="rId3">
              <a:alphaModFix/>
            </a:blip>
            <a:stretch>
              <a:fillRect/>
            </a:stretch>
          </p:blipFill>
          <p:spPr>
            <a:xfrm>
              <a:off x="6088733" y="789125"/>
              <a:ext cx="1019775" cy="1085550"/>
            </a:xfrm>
            <a:prstGeom prst="rect">
              <a:avLst/>
            </a:prstGeom>
            <a:noFill/>
            <a:ln>
              <a:noFill/>
            </a:ln>
          </p:spPr>
        </p:pic>
        <p:pic>
          <p:nvPicPr>
            <p:cNvPr id="1106" name="Shape 1106"/>
            <p:cNvPicPr preferRelativeResize="0"/>
            <p:nvPr/>
          </p:nvPicPr>
          <p:blipFill>
            <a:blip r:embed="rId3">
              <a:alphaModFix/>
            </a:blip>
            <a:stretch>
              <a:fillRect/>
            </a:stretch>
          </p:blipFill>
          <p:spPr>
            <a:xfrm>
              <a:off x="6830775" y="789125"/>
              <a:ext cx="1019775" cy="1085550"/>
            </a:xfrm>
            <a:prstGeom prst="rect">
              <a:avLst/>
            </a:prstGeom>
            <a:noFill/>
            <a:ln>
              <a:noFill/>
            </a:ln>
          </p:spPr>
        </p:pic>
      </p:grpSp>
      <p:pic>
        <p:nvPicPr>
          <p:cNvPr id="1107" name="Shape 1107"/>
          <p:cNvPicPr preferRelativeResize="0"/>
          <p:nvPr/>
        </p:nvPicPr>
        <p:blipFill>
          <a:blip r:embed="rId3">
            <a:alphaModFix/>
          </a:blip>
          <a:stretch>
            <a:fillRect/>
          </a:stretch>
        </p:blipFill>
        <p:spPr>
          <a:xfrm>
            <a:off x="514750" y="1687975"/>
            <a:ext cx="1019775" cy="1085550"/>
          </a:xfrm>
          <a:prstGeom prst="rect">
            <a:avLst/>
          </a:prstGeom>
          <a:noFill/>
          <a:ln>
            <a:noFill/>
          </a:ln>
        </p:spPr>
      </p:pic>
      <p:pic>
        <p:nvPicPr>
          <p:cNvPr id="1108" name="Shape 1108"/>
          <p:cNvPicPr preferRelativeResize="0"/>
          <p:nvPr/>
        </p:nvPicPr>
        <p:blipFill>
          <a:blip r:embed="rId3">
            <a:alphaModFix/>
          </a:blip>
          <a:stretch>
            <a:fillRect/>
          </a:stretch>
        </p:blipFill>
        <p:spPr>
          <a:xfrm>
            <a:off x="1256792" y="1687975"/>
            <a:ext cx="1019775" cy="1085550"/>
          </a:xfrm>
          <a:prstGeom prst="rect">
            <a:avLst/>
          </a:prstGeom>
          <a:noFill/>
          <a:ln>
            <a:noFill/>
          </a:ln>
        </p:spPr>
      </p:pic>
      <p:pic>
        <p:nvPicPr>
          <p:cNvPr id="1109" name="Shape 1109"/>
          <p:cNvPicPr preferRelativeResize="0"/>
          <p:nvPr/>
        </p:nvPicPr>
        <p:blipFill>
          <a:blip r:embed="rId3">
            <a:alphaModFix/>
          </a:blip>
          <a:stretch>
            <a:fillRect/>
          </a:stretch>
        </p:blipFill>
        <p:spPr>
          <a:xfrm>
            <a:off x="1998833" y="1687975"/>
            <a:ext cx="1019775" cy="1085550"/>
          </a:xfrm>
          <a:prstGeom prst="rect">
            <a:avLst/>
          </a:prstGeom>
          <a:noFill/>
          <a:ln>
            <a:noFill/>
          </a:ln>
        </p:spPr>
      </p:pic>
      <p:pic>
        <p:nvPicPr>
          <p:cNvPr id="1110" name="Shape 1110"/>
          <p:cNvPicPr preferRelativeResize="0"/>
          <p:nvPr/>
        </p:nvPicPr>
        <p:blipFill>
          <a:blip r:embed="rId3">
            <a:alphaModFix/>
          </a:blip>
          <a:stretch>
            <a:fillRect/>
          </a:stretch>
        </p:blipFill>
        <p:spPr>
          <a:xfrm>
            <a:off x="2740875" y="1687975"/>
            <a:ext cx="1019775" cy="1085550"/>
          </a:xfrm>
          <a:prstGeom prst="rect">
            <a:avLst/>
          </a:prstGeom>
          <a:noFill/>
          <a:ln>
            <a:noFill/>
          </a:ln>
        </p:spPr>
      </p:pic>
      <p:pic>
        <p:nvPicPr>
          <p:cNvPr id="1111" name="Shape 1111"/>
          <p:cNvPicPr preferRelativeResize="0"/>
          <p:nvPr/>
        </p:nvPicPr>
        <p:blipFill>
          <a:blip r:embed="rId3">
            <a:alphaModFix/>
          </a:blip>
          <a:stretch>
            <a:fillRect/>
          </a:stretch>
        </p:blipFill>
        <p:spPr>
          <a:xfrm>
            <a:off x="3482917" y="1687975"/>
            <a:ext cx="1019775" cy="1085550"/>
          </a:xfrm>
          <a:prstGeom prst="rect">
            <a:avLst/>
          </a:prstGeom>
          <a:noFill/>
          <a:ln>
            <a:noFill/>
          </a:ln>
        </p:spPr>
      </p:pic>
      <p:pic>
        <p:nvPicPr>
          <p:cNvPr id="1112" name="Shape 1112"/>
          <p:cNvPicPr preferRelativeResize="0"/>
          <p:nvPr/>
        </p:nvPicPr>
        <p:blipFill>
          <a:blip r:embed="rId3">
            <a:alphaModFix/>
          </a:blip>
          <a:stretch>
            <a:fillRect/>
          </a:stretch>
        </p:blipFill>
        <p:spPr>
          <a:xfrm>
            <a:off x="4224958" y="1687975"/>
            <a:ext cx="1019775" cy="1085550"/>
          </a:xfrm>
          <a:prstGeom prst="rect">
            <a:avLst/>
          </a:prstGeom>
          <a:noFill/>
          <a:ln>
            <a:noFill/>
          </a:ln>
        </p:spPr>
      </p:pic>
      <p:pic>
        <p:nvPicPr>
          <p:cNvPr id="1113" name="Shape 1113"/>
          <p:cNvPicPr preferRelativeResize="0"/>
          <p:nvPr/>
        </p:nvPicPr>
        <p:blipFill>
          <a:blip r:embed="rId3">
            <a:alphaModFix/>
          </a:blip>
          <a:stretch>
            <a:fillRect/>
          </a:stretch>
        </p:blipFill>
        <p:spPr>
          <a:xfrm>
            <a:off x="4967000" y="1687975"/>
            <a:ext cx="1019775" cy="1085550"/>
          </a:xfrm>
          <a:prstGeom prst="rect">
            <a:avLst/>
          </a:prstGeom>
          <a:noFill/>
          <a:ln>
            <a:noFill/>
          </a:ln>
        </p:spPr>
      </p:pic>
      <p:pic>
        <p:nvPicPr>
          <p:cNvPr id="1114" name="Shape 1114"/>
          <p:cNvPicPr preferRelativeResize="0"/>
          <p:nvPr/>
        </p:nvPicPr>
        <p:blipFill>
          <a:blip r:embed="rId3">
            <a:alphaModFix/>
          </a:blip>
          <a:stretch>
            <a:fillRect/>
          </a:stretch>
        </p:blipFill>
        <p:spPr>
          <a:xfrm>
            <a:off x="5709042" y="1687975"/>
            <a:ext cx="1019775" cy="1085550"/>
          </a:xfrm>
          <a:prstGeom prst="rect">
            <a:avLst/>
          </a:prstGeom>
          <a:noFill/>
          <a:ln>
            <a:noFill/>
          </a:ln>
        </p:spPr>
      </p:pic>
      <p:pic>
        <p:nvPicPr>
          <p:cNvPr id="1115" name="Shape 1115"/>
          <p:cNvPicPr preferRelativeResize="0"/>
          <p:nvPr/>
        </p:nvPicPr>
        <p:blipFill>
          <a:blip r:embed="rId3">
            <a:alphaModFix/>
          </a:blip>
          <a:stretch>
            <a:fillRect/>
          </a:stretch>
        </p:blipFill>
        <p:spPr>
          <a:xfrm>
            <a:off x="6451083" y="1687975"/>
            <a:ext cx="1019775" cy="1085550"/>
          </a:xfrm>
          <a:prstGeom prst="rect">
            <a:avLst/>
          </a:prstGeom>
          <a:noFill/>
          <a:ln>
            <a:noFill/>
          </a:ln>
        </p:spPr>
      </p:pic>
      <p:pic>
        <p:nvPicPr>
          <p:cNvPr id="1116" name="Shape 1116"/>
          <p:cNvPicPr preferRelativeResize="0"/>
          <p:nvPr/>
        </p:nvPicPr>
        <p:blipFill>
          <a:blip r:embed="rId3">
            <a:alphaModFix/>
          </a:blip>
          <a:stretch>
            <a:fillRect/>
          </a:stretch>
        </p:blipFill>
        <p:spPr>
          <a:xfrm>
            <a:off x="7193125" y="1687975"/>
            <a:ext cx="1019775" cy="1085550"/>
          </a:xfrm>
          <a:prstGeom prst="rect">
            <a:avLst/>
          </a:prstGeom>
          <a:noFill/>
          <a:ln>
            <a:noFill/>
          </a:ln>
        </p:spPr>
      </p:pic>
      <p:pic>
        <p:nvPicPr>
          <p:cNvPr id="1117" name="Shape 1117"/>
          <p:cNvPicPr preferRelativeResize="0"/>
          <p:nvPr/>
        </p:nvPicPr>
        <p:blipFill>
          <a:blip r:embed="rId3">
            <a:alphaModFix/>
          </a:blip>
          <a:stretch>
            <a:fillRect/>
          </a:stretch>
        </p:blipFill>
        <p:spPr>
          <a:xfrm>
            <a:off x="311700" y="2656800"/>
            <a:ext cx="1019775" cy="1085550"/>
          </a:xfrm>
          <a:prstGeom prst="rect">
            <a:avLst/>
          </a:prstGeom>
          <a:noFill/>
          <a:ln>
            <a:noFill/>
          </a:ln>
        </p:spPr>
      </p:pic>
      <p:pic>
        <p:nvPicPr>
          <p:cNvPr id="1118" name="Shape 1118"/>
          <p:cNvPicPr preferRelativeResize="0"/>
          <p:nvPr/>
        </p:nvPicPr>
        <p:blipFill>
          <a:blip r:embed="rId3">
            <a:alphaModFix/>
          </a:blip>
          <a:stretch>
            <a:fillRect/>
          </a:stretch>
        </p:blipFill>
        <p:spPr>
          <a:xfrm>
            <a:off x="1053742" y="2656800"/>
            <a:ext cx="1019775" cy="1085550"/>
          </a:xfrm>
          <a:prstGeom prst="rect">
            <a:avLst/>
          </a:prstGeom>
          <a:noFill/>
          <a:ln>
            <a:noFill/>
          </a:ln>
        </p:spPr>
      </p:pic>
      <p:pic>
        <p:nvPicPr>
          <p:cNvPr id="1119" name="Shape 1119"/>
          <p:cNvPicPr preferRelativeResize="0"/>
          <p:nvPr/>
        </p:nvPicPr>
        <p:blipFill>
          <a:blip r:embed="rId3">
            <a:alphaModFix/>
          </a:blip>
          <a:stretch>
            <a:fillRect/>
          </a:stretch>
        </p:blipFill>
        <p:spPr>
          <a:xfrm>
            <a:off x="1795783" y="2656800"/>
            <a:ext cx="1019775" cy="1085550"/>
          </a:xfrm>
          <a:prstGeom prst="rect">
            <a:avLst/>
          </a:prstGeom>
          <a:noFill/>
          <a:ln>
            <a:noFill/>
          </a:ln>
        </p:spPr>
      </p:pic>
      <p:pic>
        <p:nvPicPr>
          <p:cNvPr id="1120" name="Shape 1120"/>
          <p:cNvPicPr preferRelativeResize="0"/>
          <p:nvPr/>
        </p:nvPicPr>
        <p:blipFill>
          <a:blip r:embed="rId3">
            <a:alphaModFix/>
          </a:blip>
          <a:stretch>
            <a:fillRect/>
          </a:stretch>
        </p:blipFill>
        <p:spPr>
          <a:xfrm>
            <a:off x="2537825" y="2656800"/>
            <a:ext cx="1019775" cy="1085550"/>
          </a:xfrm>
          <a:prstGeom prst="rect">
            <a:avLst/>
          </a:prstGeom>
          <a:noFill/>
          <a:ln>
            <a:noFill/>
          </a:ln>
        </p:spPr>
      </p:pic>
      <p:pic>
        <p:nvPicPr>
          <p:cNvPr id="1121" name="Shape 1121"/>
          <p:cNvPicPr preferRelativeResize="0"/>
          <p:nvPr/>
        </p:nvPicPr>
        <p:blipFill>
          <a:blip r:embed="rId3">
            <a:alphaModFix/>
          </a:blip>
          <a:stretch>
            <a:fillRect/>
          </a:stretch>
        </p:blipFill>
        <p:spPr>
          <a:xfrm>
            <a:off x="3279867" y="2656800"/>
            <a:ext cx="1019775" cy="1085550"/>
          </a:xfrm>
          <a:prstGeom prst="rect">
            <a:avLst/>
          </a:prstGeom>
          <a:noFill/>
          <a:ln>
            <a:noFill/>
          </a:ln>
        </p:spPr>
      </p:pic>
      <p:pic>
        <p:nvPicPr>
          <p:cNvPr id="1122" name="Shape 1122"/>
          <p:cNvPicPr preferRelativeResize="0"/>
          <p:nvPr/>
        </p:nvPicPr>
        <p:blipFill>
          <a:blip r:embed="rId3">
            <a:alphaModFix/>
          </a:blip>
          <a:stretch>
            <a:fillRect/>
          </a:stretch>
        </p:blipFill>
        <p:spPr>
          <a:xfrm>
            <a:off x="4021908" y="2656800"/>
            <a:ext cx="1019775" cy="1085550"/>
          </a:xfrm>
          <a:prstGeom prst="rect">
            <a:avLst/>
          </a:prstGeom>
          <a:noFill/>
          <a:ln>
            <a:noFill/>
          </a:ln>
        </p:spPr>
      </p:pic>
      <p:pic>
        <p:nvPicPr>
          <p:cNvPr id="1123" name="Shape 1123"/>
          <p:cNvPicPr preferRelativeResize="0"/>
          <p:nvPr/>
        </p:nvPicPr>
        <p:blipFill>
          <a:blip r:embed="rId3">
            <a:alphaModFix/>
          </a:blip>
          <a:stretch>
            <a:fillRect/>
          </a:stretch>
        </p:blipFill>
        <p:spPr>
          <a:xfrm>
            <a:off x="4763950" y="2656800"/>
            <a:ext cx="1019775" cy="1085550"/>
          </a:xfrm>
          <a:prstGeom prst="rect">
            <a:avLst/>
          </a:prstGeom>
          <a:noFill/>
          <a:ln>
            <a:noFill/>
          </a:ln>
        </p:spPr>
      </p:pic>
      <p:pic>
        <p:nvPicPr>
          <p:cNvPr id="1124" name="Shape 1124"/>
          <p:cNvPicPr preferRelativeResize="0"/>
          <p:nvPr/>
        </p:nvPicPr>
        <p:blipFill>
          <a:blip r:embed="rId3">
            <a:alphaModFix/>
          </a:blip>
          <a:stretch>
            <a:fillRect/>
          </a:stretch>
        </p:blipFill>
        <p:spPr>
          <a:xfrm>
            <a:off x="5505992" y="2656800"/>
            <a:ext cx="1019775" cy="1085550"/>
          </a:xfrm>
          <a:prstGeom prst="rect">
            <a:avLst/>
          </a:prstGeom>
          <a:noFill/>
          <a:ln>
            <a:noFill/>
          </a:ln>
        </p:spPr>
      </p:pic>
      <p:pic>
        <p:nvPicPr>
          <p:cNvPr id="1125" name="Shape 1125"/>
          <p:cNvPicPr preferRelativeResize="0"/>
          <p:nvPr/>
        </p:nvPicPr>
        <p:blipFill>
          <a:blip r:embed="rId3">
            <a:alphaModFix/>
          </a:blip>
          <a:stretch>
            <a:fillRect/>
          </a:stretch>
        </p:blipFill>
        <p:spPr>
          <a:xfrm>
            <a:off x="6248033" y="2656800"/>
            <a:ext cx="1019775" cy="1085550"/>
          </a:xfrm>
          <a:prstGeom prst="rect">
            <a:avLst/>
          </a:prstGeom>
          <a:noFill/>
          <a:ln>
            <a:noFill/>
          </a:ln>
        </p:spPr>
      </p:pic>
      <p:pic>
        <p:nvPicPr>
          <p:cNvPr id="1126" name="Shape 1126"/>
          <p:cNvPicPr preferRelativeResize="0"/>
          <p:nvPr/>
        </p:nvPicPr>
        <p:blipFill>
          <a:blip r:embed="rId3">
            <a:alphaModFix/>
          </a:blip>
          <a:stretch>
            <a:fillRect/>
          </a:stretch>
        </p:blipFill>
        <p:spPr>
          <a:xfrm>
            <a:off x="6990075" y="2656800"/>
            <a:ext cx="1019775" cy="1085550"/>
          </a:xfrm>
          <a:prstGeom prst="rect">
            <a:avLst/>
          </a:prstGeom>
          <a:noFill/>
          <a:ln>
            <a:noFill/>
          </a:ln>
        </p:spPr>
      </p:pic>
      <p:pic>
        <p:nvPicPr>
          <p:cNvPr id="1127" name="Shape 1127"/>
          <p:cNvPicPr preferRelativeResize="0"/>
          <p:nvPr/>
        </p:nvPicPr>
        <p:blipFill>
          <a:blip r:embed="rId3">
            <a:alphaModFix/>
          </a:blip>
          <a:stretch>
            <a:fillRect/>
          </a:stretch>
        </p:blipFill>
        <p:spPr>
          <a:xfrm>
            <a:off x="622225" y="3742350"/>
            <a:ext cx="1019775" cy="1085550"/>
          </a:xfrm>
          <a:prstGeom prst="rect">
            <a:avLst/>
          </a:prstGeom>
          <a:noFill/>
          <a:ln>
            <a:noFill/>
          </a:ln>
        </p:spPr>
      </p:pic>
      <p:pic>
        <p:nvPicPr>
          <p:cNvPr id="1128" name="Shape 1128"/>
          <p:cNvPicPr preferRelativeResize="0"/>
          <p:nvPr/>
        </p:nvPicPr>
        <p:blipFill>
          <a:blip r:embed="rId3">
            <a:alphaModFix/>
          </a:blip>
          <a:stretch>
            <a:fillRect/>
          </a:stretch>
        </p:blipFill>
        <p:spPr>
          <a:xfrm>
            <a:off x="1364267" y="3742350"/>
            <a:ext cx="1019775" cy="1085550"/>
          </a:xfrm>
          <a:prstGeom prst="rect">
            <a:avLst/>
          </a:prstGeom>
          <a:noFill/>
          <a:ln>
            <a:noFill/>
          </a:ln>
        </p:spPr>
      </p:pic>
      <p:pic>
        <p:nvPicPr>
          <p:cNvPr id="1129" name="Shape 1129"/>
          <p:cNvPicPr preferRelativeResize="0"/>
          <p:nvPr/>
        </p:nvPicPr>
        <p:blipFill>
          <a:blip r:embed="rId3">
            <a:alphaModFix/>
          </a:blip>
          <a:stretch>
            <a:fillRect/>
          </a:stretch>
        </p:blipFill>
        <p:spPr>
          <a:xfrm>
            <a:off x="2106308" y="3742350"/>
            <a:ext cx="1019775" cy="1085550"/>
          </a:xfrm>
          <a:prstGeom prst="rect">
            <a:avLst/>
          </a:prstGeom>
          <a:noFill/>
          <a:ln>
            <a:noFill/>
          </a:ln>
        </p:spPr>
      </p:pic>
      <p:pic>
        <p:nvPicPr>
          <p:cNvPr id="1130" name="Shape 1130"/>
          <p:cNvPicPr preferRelativeResize="0"/>
          <p:nvPr/>
        </p:nvPicPr>
        <p:blipFill>
          <a:blip r:embed="rId3">
            <a:alphaModFix/>
          </a:blip>
          <a:stretch>
            <a:fillRect/>
          </a:stretch>
        </p:blipFill>
        <p:spPr>
          <a:xfrm>
            <a:off x="2848350" y="3742350"/>
            <a:ext cx="1019775" cy="1085550"/>
          </a:xfrm>
          <a:prstGeom prst="rect">
            <a:avLst/>
          </a:prstGeom>
          <a:noFill/>
          <a:ln>
            <a:noFill/>
          </a:ln>
        </p:spPr>
      </p:pic>
      <p:pic>
        <p:nvPicPr>
          <p:cNvPr id="1131" name="Shape 1131"/>
          <p:cNvPicPr preferRelativeResize="0"/>
          <p:nvPr/>
        </p:nvPicPr>
        <p:blipFill>
          <a:blip r:embed="rId3">
            <a:alphaModFix/>
          </a:blip>
          <a:stretch>
            <a:fillRect/>
          </a:stretch>
        </p:blipFill>
        <p:spPr>
          <a:xfrm>
            <a:off x="3590392" y="3742350"/>
            <a:ext cx="1019775" cy="1085550"/>
          </a:xfrm>
          <a:prstGeom prst="rect">
            <a:avLst/>
          </a:prstGeom>
          <a:noFill/>
          <a:ln>
            <a:noFill/>
          </a:ln>
        </p:spPr>
      </p:pic>
      <p:pic>
        <p:nvPicPr>
          <p:cNvPr id="1132" name="Shape 1132"/>
          <p:cNvPicPr preferRelativeResize="0"/>
          <p:nvPr/>
        </p:nvPicPr>
        <p:blipFill>
          <a:blip r:embed="rId3">
            <a:alphaModFix/>
          </a:blip>
          <a:stretch>
            <a:fillRect/>
          </a:stretch>
        </p:blipFill>
        <p:spPr>
          <a:xfrm>
            <a:off x="4332433" y="3742350"/>
            <a:ext cx="1019775" cy="1085550"/>
          </a:xfrm>
          <a:prstGeom prst="rect">
            <a:avLst/>
          </a:prstGeom>
          <a:noFill/>
          <a:ln>
            <a:noFill/>
          </a:ln>
        </p:spPr>
      </p:pic>
      <p:pic>
        <p:nvPicPr>
          <p:cNvPr id="1133" name="Shape 1133"/>
          <p:cNvPicPr preferRelativeResize="0"/>
          <p:nvPr/>
        </p:nvPicPr>
        <p:blipFill>
          <a:blip r:embed="rId3">
            <a:alphaModFix/>
          </a:blip>
          <a:stretch>
            <a:fillRect/>
          </a:stretch>
        </p:blipFill>
        <p:spPr>
          <a:xfrm>
            <a:off x="5074475" y="3742350"/>
            <a:ext cx="1019775" cy="1085550"/>
          </a:xfrm>
          <a:prstGeom prst="rect">
            <a:avLst/>
          </a:prstGeom>
          <a:noFill/>
          <a:ln>
            <a:noFill/>
          </a:ln>
        </p:spPr>
      </p:pic>
      <p:pic>
        <p:nvPicPr>
          <p:cNvPr id="1134" name="Shape 1134"/>
          <p:cNvPicPr preferRelativeResize="0"/>
          <p:nvPr/>
        </p:nvPicPr>
        <p:blipFill>
          <a:blip r:embed="rId3">
            <a:alphaModFix/>
          </a:blip>
          <a:stretch>
            <a:fillRect/>
          </a:stretch>
        </p:blipFill>
        <p:spPr>
          <a:xfrm>
            <a:off x="5816517" y="3742350"/>
            <a:ext cx="1019775" cy="1085550"/>
          </a:xfrm>
          <a:prstGeom prst="rect">
            <a:avLst/>
          </a:prstGeom>
          <a:noFill/>
          <a:ln>
            <a:noFill/>
          </a:ln>
        </p:spPr>
      </p:pic>
      <p:pic>
        <p:nvPicPr>
          <p:cNvPr id="1135" name="Shape 1135"/>
          <p:cNvPicPr preferRelativeResize="0"/>
          <p:nvPr/>
        </p:nvPicPr>
        <p:blipFill>
          <a:blip r:embed="rId3">
            <a:alphaModFix/>
          </a:blip>
          <a:stretch>
            <a:fillRect/>
          </a:stretch>
        </p:blipFill>
        <p:spPr>
          <a:xfrm>
            <a:off x="6558558" y="3742350"/>
            <a:ext cx="1019775" cy="1085550"/>
          </a:xfrm>
          <a:prstGeom prst="rect">
            <a:avLst/>
          </a:prstGeom>
          <a:noFill/>
          <a:ln>
            <a:noFill/>
          </a:ln>
        </p:spPr>
      </p:pic>
      <p:pic>
        <p:nvPicPr>
          <p:cNvPr id="1136" name="Shape 1136"/>
          <p:cNvPicPr preferRelativeResize="0"/>
          <p:nvPr/>
        </p:nvPicPr>
        <p:blipFill>
          <a:blip r:embed="rId4">
            <a:alphaModFix/>
          </a:blip>
          <a:stretch>
            <a:fillRect/>
          </a:stretch>
        </p:blipFill>
        <p:spPr>
          <a:xfrm>
            <a:off x="7300625" y="3717650"/>
            <a:ext cx="1085275" cy="11552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graphicFrame>
        <p:nvGraphicFramePr>
          <p:cNvPr id="1141" name="Shape 1141"/>
          <p:cNvGraphicFramePr/>
          <p:nvPr/>
        </p:nvGraphicFramePr>
        <p:xfrm>
          <a:off x="3926650" y="1397275"/>
          <a:ext cx="4591400" cy="2181000"/>
        </p:xfrm>
        <a:graphic>
          <a:graphicData uri="http://schemas.openxmlformats.org/drawingml/2006/table">
            <a:tbl>
              <a:tblPr>
                <a:noFill/>
                <a:tableStyleId>{4CBD5304-4167-499E-ACCD-69D592953A6E}</a:tableStyleId>
              </a:tblPr>
              <a:tblGrid>
                <a:gridCol w="1631125">
                  <a:extLst>
                    <a:ext uri="{9D8B030D-6E8A-4147-A177-3AD203B41FA5}">
                      <a16:colId xmlns:a16="http://schemas.microsoft.com/office/drawing/2014/main" val="20000"/>
                    </a:ext>
                  </a:extLst>
                </a:gridCol>
                <a:gridCol w="1405050">
                  <a:extLst>
                    <a:ext uri="{9D8B030D-6E8A-4147-A177-3AD203B41FA5}">
                      <a16:colId xmlns:a16="http://schemas.microsoft.com/office/drawing/2014/main" val="20001"/>
                    </a:ext>
                  </a:extLst>
                </a:gridCol>
                <a:gridCol w="1555225">
                  <a:extLst>
                    <a:ext uri="{9D8B030D-6E8A-4147-A177-3AD203B41FA5}">
                      <a16:colId xmlns:a16="http://schemas.microsoft.com/office/drawing/2014/main" val="20002"/>
                    </a:ext>
                  </a:extLst>
                </a:gridCol>
              </a:tblGrid>
              <a:tr h="727000">
                <a:tc>
                  <a:txBody>
                    <a:bodyPr/>
                    <a:lstStyle/>
                    <a:p>
                      <a:pPr marL="0" lvl="0" indent="0">
                        <a:spcBef>
                          <a:spcPts val="0"/>
                        </a:spcBef>
                        <a:spcAft>
                          <a:spcPts val="0"/>
                        </a:spcAft>
                        <a:buNone/>
                      </a:pPr>
                      <a:endParaRPr/>
                    </a:p>
                  </a:txBody>
                  <a:tcPr marL="91425" marR="91425" marT="91425" marB="91425"/>
                </a:tc>
                <a:tc>
                  <a:txBody>
                    <a:bodyPr/>
                    <a:lstStyle/>
                    <a:p>
                      <a:pPr marL="0" lvl="0" indent="0" algn="ctr">
                        <a:spcBef>
                          <a:spcPts val="0"/>
                        </a:spcBef>
                        <a:spcAft>
                          <a:spcPts val="0"/>
                        </a:spcAft>
                        <a:buNone/>
                      </a:pPr>
                      <a:r>
                        <a:rPr lang="en" b="1"/>
                        <a:t>Has Cancer</a:t>
                      </a:r>
                      <a:endParaRPr b="1"/>
                    </a:p>
                  </a:txBody>
                  <a:tcPr marL="91425" marR="91425" marT="91425" marB="91425"/>
                </a:tc>
                <a:tc>
                  <a:txBody>
                    <a:bodyPr/>
                    <a:lstStyle/>
                    <a:p>
                      <a:pPr marL="0" lvl="0" indent="0" algn="ctr">
                        <a:spcBef>
                          <a:spcPts val="0"/>
                        </a:spcBef>
                        <a:spcAft>
                          <a:spcPts val="0"/>
                        </a:spcAft>
                        <a:buNone/>
                      </a:pPr>
                      <a:r>
                        <a:rPr lang="en" b="1"/>
                        <a:t>Does Not Have Cancer</a:t>
                      </a:r>
                      <a:endParaRPr b="1"/>
                    </a:p>
                  </a:txBody>
                  <a:tcPr marL="91425" marR="91425" marT="91425" marB="91425"/>
                </a:tc>
                <a:extLst>
                  <a:ext uri="{0D108BD9-81ED-4DB2-BD59-A6C34878D82A}">
                    <a16:rowId xmlns:a16="http://schemas.microsoft.com/office/drawing/2014/main" val="10000"/>
                  </a:ext>
                </a:extLst>
              </a:tr>
              <a:tr h="727000">
                <a:tc>
                  <a:txBody>
                    <a:bodyPr/>
                    <a:lstStyle/>
                    <a:p>
                      <a:pPr marL="0" lvl="0" indent="0">
                        <a:spcBef>
                          <a:spcPts val="0"/>
                        </a:spcBef>
                        <a:spcAft>
                          <a:spcPts val="0"/>
                        </a:spcAft>
                        <a:buNone/>
                      </a:pPr>
                      <a:r>
                        <a:rPr lang="en" b="1"/>
                        <a:t>Tests Positive for Cancer</a:t>
                      </a:r>
                      <a:endParaRPr b="1"/>
                    </a:p>
                  </a:txBody>
                  <a:tcPr marL="91425" marR="91425" marT="91425" marB="91425" anchor="ctr"/>
                </a:tc>
                <a:tc>
                  <a:txBody>
                    <a:bodyPr/>
                    <a:lstStyle/>
                    <a:p>
                      <a:pPr marL="0" lvl="0" indent="0" algn="ctr">
                        <a:spcBef>
                          <a:spcPts val="0"/>
                        </a:spcBef>
                        <a:spcAft>
                          <a:spcPts val="0"/>
                        </a:spcAft>
                        <a:buNone/>
                      </a:pPr>
                      <a:r>
                        <a:rPr lang="en">
                          <a:solidFill>
                            <a:srgbClr val="38761D"/>
                          </a:solidFill>
                        </a:rPr>
                        <a:t>TRUE POSITIVE</a:t>
                      </a:r>
                      <a:endParaRPr>
                        <a:solidFill>
                          <a:srgbClr val="38761D"/>
                        </a:solidFill>
                      </a:endParaRPr>
                    </a:p>
                  </a:txBody>
                  <a:tcPr marL="91425" marR="91425" marT="91425" marB="91425" anchor="ctr"/>
                </a:tc>
                <a:tc>
                  <a:txBody>
                    <a:bodyPr/>
                    <a:lstStyle/>
                    <a:p>
                      <a:pPr marL="0" lvl="0" indent="0" algn="ctr">
                        <a:spcBef>
                          <a:spcPts val="0"/>
                        </a:spcBef>
                        <a:spcAft>
                          <a:spcPts val="0"/>
                        </a:spcAft>
                        <a:buNone/>
                      </a:pPr>
                      <a:r>
                        <a:rPr lang="en">
                          <a:solidFill>
                            <a:srgbClr val="FF0000"/>
                          </a:solidFill>
                        </a:rPr>
                        <a:t>FALSE POSITIVE</a:t>
                      </a:r>
                      <a:endParaRPr>
                        <a:solidFill>
                          <a:srgbClr val="FF0000"/>
                        </a:solidFill>
                      </a:endParaRPr>
                    </a:p>
                  </a:txBody>
                  <a:tcPr marL="91425" marR="91425" marT="91425" marB="91425" anchor="ctr"/>
                </a:tc>
                <a:extLst>
                  <a:ext uri="{0D108BD9-81ED-4DB2-BD59-A6C34878D82A}">
                    <a16:rowId xmlns:a16="http://schemas.microsoft.com/office/drawing/2014/main" val="10001"/>
                  </a:ext>
                </a:extLst>
              </a:tr>
              <a:tr h="727000">
                <a:tc>
                  <a:txBody>
                    <a:bodyPr/>
                    <a:lstStyle/>
                    <a:p>
                      <a:pPr marL="0" lvl="0" indent="0">
                        <a:spcBef>
                          <a:spcPts val="0"/>
                        </a:spcBef>
                        <a:spcAft>
                          <a:spcPts val="0"/>
                        </a:spcAft>
                        <a:buClr>
                          <a:srgbClr val="000000"/>
                        </a:buClr>
                        <a:buSzPts val="1100"/>
                        <a:buFont typeface="Arial"/>
                        <a:buNone/>
                      </a:pPr>
                      <a:r>
                        <a:rPr lang="en" b="1"/>
                        <a:t>Tests Negative for Cancer</a:t>
                      </a:r>
                      <a:endParaRPr b="1"/>
                    </a:p>
                  </a:txBody>
                  <a:tcPr marL="91425" marR="91425" marT="91425" marB="91425" anchor="ctr"/>
                </a:tc>
                <a:tc>
                  <a:txBody>
                    <a:bodyPr/>
                    <a:lstStyle/>
                    <a:p>
                      <a:pPr marL="0" lvl="0" indent="0" algn="ctr">
                        <a:spcBef>
                          <a:spcPts val="0"/>
                        </a:spcBef>
                        <a:spcAft>
                          <a:spcPts val="0"/>
                        </a:spcAft>
                        <a:buNone/>
                      </a:pPr>
                      <a:r>
                        <a:rPr lang="en">
                          <a:solidFill>
                            <a:srgbClr val="FF0000"/>
                          </a:solidFill>
                        </a:rPr>
                        <a:t>FALSE NEGATIVE</a:t>
                      </a:r>
                      <a:endParaRPr>
                        <a:solidFill>
                          <a:srgbClr val="FF0000"/>
                        </a:solidFill>
                      </a:endParaRPr>
                    </a:p>
                  </a:txBody>
                  <a:tcPr marL="91425" marR="91425" marT="91425" marB="91425" anchor="ctr"/>
                </a:tc>
                <a:tc>
                  <a:txBody>
                    <a:bodyPr/>
                    <a:lstStyle/>
                    <a:p>
                      <a:pPr marL="0" lvl="0" indent="0" algn="ctr">
                        <a:spcBef>
                          <a:spcPts val="0"/>
                        </a:spcBef>
                        <a:spcAft>
                          <a:spcPts val="0"/>
                        </a:spcAft>
                        <a:buNone/>
                      </a:pPr>
                      <a:r>
                        <a:rPr lang="en">
                          <a:solidFill>
                            <a:srgbClr val="38761D"/>
                          </a:solidFill>
                        </a:rPr>
                        <a:t>TRUE NEGATIVE</a:t>
                      </a:r>
                      <a:endParaRPr>
                        <a:solidFill>
                          <a:srgbClr val="38761D"/>
                        </a:solidFill>
                      </a:endParaRPr>
                    </a:p>
                  </a:txBody>
                  <a:tcPr marL="91425" marR="91425" marT="91425" marB="91425" anchor="ctr"/>
                </a:tc>
                <a:extLst>
                  <a:ext uri="{0D108BD9-81ED-4DB2-BD59-A6C34878D82A}">
                    <a16:rowId xmlns:a16="http://schemas.microsoft.com/office/drawing/2014/main" val="10002"/>
                  </a:ext>
                </a:extLst>
              </a:tr>
            </a:tbl>
          </a:graphicData>
        </a:graphic>
      </p:graphicFrame>
      <p:sp>
        <p:nvSpPr>
          <p:cNvPr id="1142" name="Shape 114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lvl="0"/>
            <a:r>
              <a:rPr lang="en-US" b="1" dirty="0"/>
              <a:t>Model Evaluation:</a:t>
            </a:r>
            <a:r>
              <a:rPr lang="en-US" dirty="0"/>
              <a:t> </a:t>
            </a:r>
            <a:r>
              <a:rPr lang="en" dirty="0"/>
              <a:t>Confusion Matrix &amp; Cost</a:t>
            </a:r>
            <a:endParaRPr dirty="0"/>
          </a:p>
        </p:txBody>
      </p:sp>
      <p:sp>
        <p:nvSpPr>
          <p:cNvPr id="1143" name="Shape 1143"/>
          <p:cNvSpPr txBox="1"/>
          <p:nvPr/>
        </p:nvSpPr>
        <p:spPr>
          <a:xfrm>
            <a:off x="373225" y="1175650"/>
            <a:ext cx="2822400" cy="3347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i="1"/>
              <a:t>Accuracy</a:t>
            </a:r>
            <a:endParaRPr sz="1800" i="1"/>
          </a:p>
          <a:p>
            <a:pPr marL="0" lvl="0" indent="0" algn="ctr">
              <a:spcBef>
                <a:spcPts val="0"/>
              </a:spcBef>
              <a:spcAft>
                <a:spcPts val="0"/>
              </a:spcAft>
              <a:buNone/>
            </a:pPr>
            <a:endParaRPr sz="1800"/>
          </a:p>
          <a:p>
            <a:pPr marL="0" lvl="0" indent="0" algn="ctr">
              <a:spcBef>
                <a:spcPts val="0"/>
              </a:spcBef>
              <a:spcAft>
                <a:spcPts val="0"/>
              </a:spcAft>
              <a:buNone/>
            </a:pPr>
            <a:r>
              <a:rPr lang="en" sz="1800"/>
              <a:t>If 99 people out of 100 don’t have cancer, and there is a test that just always comes back negative (predicts that no one has cancer), that test is still 99% accurate</a:t>
            </a:r>
            <a:endParaRPr sz="1800"/>
          </a:p>
          <a:p>
            <a:pPr marL="0" lvl="0" indent="0" algn="ctr">
              <a:spcBef>
                <a:spcPts val="0"/>
              </a:spcBef>
              <a:spcAft>
                <a:spcPts val="0"/>
              </a:spcAft>
              <a:buNone/>
            </a:pPr>
            <a:endParaRPr sz="18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aphicFrame>
        <p:nvGraphicFramePr>
          <p:cNvPr id="1148" name="Shape 1148"/>
          <p:cNvGraphicFramePr/>
          <p:nvPr/>
        </p:nvGraphicFramePr>
        <p:xfrm>
          <a:off x="2276300" y="1092475"/>
          <a:ext cx="4591400" cy="2372860"/>
        </p:xfrm>
        <a:graphic>
          <a:graphicData uri="http://schemas.openxmlformats.org/drawingml/2006/table">
            <a:tbl>
              <a:tblPr>
                <a:noFill/>
                <a:tableStyleId>{4CBD5304-4167-499E-ACCD-69D592953A6E}</a:tableStyleId>
              </a:tblPr>
              <a:tblGrid>
                <a:gridCol w="1631125">
                  <a:extLst>
                    <a:ext uri="{9D8B030D-6E8A-4147-A177-3AD203B41FA5}">
                      <a16:colId xmlns:a16="http://schemas.microsoft.com/office/drawing/2014/main" val="20000"/>
                    </a:ext>
                  </a:extLst>
                </a:gridCol>
                <a:gridCol w="1405050">
                  <a:extLst>
                    <a:ext uri="{9D8B030D-6E8A-4147-A177-3AD203B41FA5}">
                      <a16:colId xmlns:a16="http://schemas.microsoft.com/office/drawing/2014/main" val="20001"/>
                    </a:ext>
                  </a:extLst>
                </a:gridCol>
                <a:gridCol w="1555225">
                  <a:extLst>
                    <a:ext uri="{9D8B030D-6E8A-4147-A177-3AD203B41FA5}">
                      <a16:colId xmlns:a16="http://schemas.microsoft.com/office/drawing/2014/main" val="20002"/>
                    </a:ext>
                  </a:extLst>
                </a:gridCol>
              </a:tblGrid>
              <a:tr h="727000">
                <a:tc>
                  <a:txBody>
                    <a:bodyPr/>
                    <a:lstStyle/>
                    <a:p>
                      <a:pPr marL="0" lvl="0" indent="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 b="1"/>
                        <a:t>Has Cancer</a:t>
                      </a:r>
                      <a:endParaRPr b="1"/>
                    </a:p>
                  </a:txBody>
                  <a:tcPr marL="91425" marR="91425" marT="91425" marB="91425"/>
                </a:tc>
                <a:tc>
                  <a:txBody>
                    <a:bodyPr/>
                    <a:lstStyle/>
                    <a:p>
                      <a:pPr marL="0" lvl="0" indent="0" algn="ctr" rtl="0">
                        <a:spcBef>
                          <a:spcPts val="0"/>
                        </a:spcBef>
                        <a:spcAft>
                          <a:spcPts val="0"/>
                        </a:spcAft>
                        <a:buNone/>
                      </a:pPr>
                      <a:r>
                        <a:rPr lang="en" b="1"/>
                        <a:t>Does Not Have Cancer</a:t>
                      </a:r>
                      <a:endParaRPr b="1"/>
                    </a:p>
                  </a:txBody>
                  <a:tcPr marL="91425" marR="91425" marT="91425" marB="91425"/>
                </a:tc>
                <a:extLst>
                  <a:ext uri="{0D108BD9-81ED-4DB2-BD59-A6C34878D82A}">
                    <a16:rowId xmlns:a16="http://schemas.microsoft.com/office/drawing/2014/main" val="10000"/>
                  </a:ext>
                </a:extLst>
              </a:tr>
              <a:tr h="727000">
                <a:tc>
                  <a:txBody>
                    <a:bodyPr/>
                    <a:lstStyle/>
                    <a:p>
                      <a:pPr marL="0" lvl="0" indent="0" rtl="0">
                        <a:spcBef>
                          <a:spcPts val="0"/>
                        </a:spcBef>
                        <a:spcAft>
                          <a:spcPts val="0"/>
                        </a:spcAft>
                        <a:buNone/>
                      </a:pPr>
                      <a:r>
                        <a:rPr lang="en" b="1"/>
                        <a:t>Model Predicts Patient Has Cancer</a:t>
                      </a:r>
                      <a:endParaRPr b="1"/>
                    </a:p>
                  </a:txBody>
                  <a:tcPr marL="91425" marR="91425" marT="91425" marB="91425" anchor="ctr"/>
                </a:tc>
                <a:tc>
                  <a:txBody>
                    <a:bodyPr/>
                    <a:lstStyle/>
                    <a:p>
                      <a:pPr marL="0" lvl="0" indent="0" algn="ctr" rtl="0">
                        <a:spcBef>
                          <a:spcPts val="0"/>
                        </a:spcBef>
                        <a:spcAft>
                          <a:spcPts val="0"/>
                        </a:spcAft>
                        <a:buNone/>
                      </a:pPr>
                      <a:r>
                        <a:rPr lang="en" sz="2400">
                          <a:solidFill>
                            <a:srgbClr val="38761D"/>
                          </a:solidFill>
                        </a:rPr>
                        <a:t>0</a:t>
                      </a:r>
                      <a:endParaRPr sz="2400">
                        <a:solidFill>
                          <a:srgbClr val="38761D"/>
                        </a:solidFill>
                      </a:endParaRPr>
                    </a:p>
                  </a:txBody>
                  <a:tcPr marL="91425" marR="91425" marT="91425" marB="91425" anchor="ctr"/>
                </a:tc>
                <a:tc>
                  <a:txBody>
                    <a:bodyPr/>
                    <a:lstStyle/>
                    <a:p>
                      <a:pPr marL="0" lvl="0" indent="0" algn="ctr" rtl="0">
                        <a:spcBef>
                          <a:spcPts val="0"/>
                        </a:spcBef>
                        <a:spcAft>
                          <a:spcPts val="0"/>
                        </a:spcAft>
                        <a:buNone/>
                      </a:pPr>
                      <a:r>
                        <a:rPr lang="en" sz="2400">
                          <a:solidFill>
                            <a:srgbClr val="FF0000"/>
                          </a:solidFill>
                        </a:rPr>
                        <a:t>0</a:t>
                      </a:r>
                      <a:endParaRPr sz="2400">
                        <a:solidFill>
                          <a:srgbClr val="FF0000"/>
                        </a:solidFill>
                      </a:endParaRPr>
                    </a:p>
                  </a:txBody>
                  <a:tcPr marL="91425" marR="91425" marT="91425" marB="91425" anchor="ctr"/>
                </a:tc>
                <a:extLst>
                  <a:ext uri="{0D108BD9-81ED-4DB2-BD59-A6C34878D82A}">
                    <a16:rowId xmlns:a16="http://schemas.microsoft.com/office/drawing/2014/main" val="10001"/>
                  </a:ext>
                </a:extLst>
              </a:tr>
              <a:tr h="727000">
                <a:tc>
                  <a:txBody>
                    <a:bodyPr/>
                    <a:lstStyle/>
                    <a:p>
                      <a:pPr marL="0" lvl="0" indent="0" rtl="0">
                        <a:spcBef>
                          <a:spcPts val="0"/>
                        </a:spcBef>
                        <a:spcAft>
                          <a:spcPts val="0"/>
                        </a:spcAft>
                        <a:buNone/>
                      </a:pPr>
                      <a:r>
                        <a:rPr lang="en" b="1"/>
                        <a:t>Model Predicts Patient Does Not Have Cancer</a:t>
                      </a:r>
                      <a:endParaRPr b="1"/>
                    </a:p>
                  </a:txBody>
                  <a:tcPr marL="91425" marR="91425" marT="91425" marB="91425" anchor="ctr"/>
                </a:tc>
                <a:tc>
                  <a:txBody>
                    <a:bodyPr/>
                    <a:lstStyle/>
                    <a:p>
                      <a:pPr marL="0" lvl="0" indent="0" algn="ctr" rtl="0">
                        <a:spcBef>
                          <a:spcPts val="0"/>
                        </a:spcBef>
                        <a:spcAft>
                          <a:spcPts val="0"/>
                        </a:spcAft>
                        <a:buNone/>
                      </a:pPr>
                      <a:r>
                        <a:rPr lang="en" sz="2400">
                          <a:solidFill>
                            <a:srgbClr val="FF0000"/>
                          </a:solidFill>
                        </a:rPr>
                        <a:t>10</a:t>
                      </a:r>
                      <a:endParaRPr sz="2400">
                        <a:solidFill>
                          <a:srgbClr val="FF0000"/>
                        </a:solidFill>
                      </a:endParaRPr>
                    </a:p>
                  </a:txBody>
                  <a:tcPr marL="91425" marR="91425" marT="91425" marB="91425" anchor="ctr"/>
                </a:tc>
                <a:tc>
                  <a:txBody>
                    <a:bodyPr/>
                    <a:lstStyle/>
                    <a:p>
                      <a:pPr marL="0" lvl="0" indent="0" algn="ctr" rtl="0">
                        <a:spcBef>
                          <a:spcPts val="0"/>
                        </a:spcBef>
                        <a:spcAft>
                          <a:spcPts val="0"/>
                        </a:spcAft>
                        <a:buNone/>
                      </a:pPr>
                      <a:r>
                        <a:rPr lang="en" sz="2400">
                          <a:solidFill>
                            <a:srgbClr val="38761D"/>
                          </a:solidFill>
                        </a:rPr>
                        <a:t>990</a:t>
                      </a:r>
                      <a:endParaRPr sz="2400">
                        <a:solidFill>
                          <a:srgbClr val="38761D"/>
                        </a:solidFill>
                      </a:endParaRPr>
                    </a:p>
                  </a:txBody>
                  <a:tcPr marL="91425" marR="91425" marT="91425" marB="91425" anchor="ctr"/>
                </a:tc>
                <a:extLst>
                  <a:ext uri="{0D108BD9-81ED-4DB2-BD59-A6C34878D82A}">
                    <a16:rowId xmlns:a16="http://schemas.microsoft.com/office/drawing/2014/main" val="10002"/>
                  </a:ext>
                </a:extLst>
              </a:tr>
            </a:tbl>
          </a:graphicData>
        </a:graphic>
      </p:graphicFrame>
      <p:sp>
        <p:nvSpPr>
          <p:cNvPr id="1150" name="Shape 1150"/>
          <p:cNvSpPr txBox="1"/>
          <p:nvPr/>
        </p:nvSpPr>
        <p:spPr>
          <a:xfrm>
            <a:off x="2173500" y="3565075"/>
            <a:ext cx="4797000" cy="140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t>This model doesn’t have any False Positives, and is “99% Accurate”, but also has no Positive Predictive Value.</a:t>
            </a:r>
            <a:endParaRPr sz="1800" i="1"/>
          </a:p>
          <a:p>
            <a:pPr marL="0" lvl="0" indent="0" algn="ctr" rtl="0">
              <a:spcBef>
                <a:spcPts val="0"/>
              </a:spcBef>
              <a:spcAft>
                <a:spcPts val="0"/>
              </a:spcAft>
              <a:buNone/>
            </a:pPr>
            <a:r>
              <a:rPr lang="en" sz="800" i="1"/>
              <a:t> </a:t>
            </a:r>
            <a:br>
              <a:rPr lang="en" sz="1800" i="1"/>
            </a:br>
            <a:r>
              <a:rPr lang="en" sz="1800" i="1"/>
              <a:t>How is it Penalized for that?</a:t>
            </a:r>
            <a:endParaRPr sz="1800"/>
          </a:p>
        </p:txBody>
      </p:sp>
      <p:sp>
        <p:nvSpPr>
          <p:cNvPr id="7" name="Shape 1142">
            <a:extLst>
              <a:ext uri="{FF2B5EF4-FFF2-40B4-BE49-F238E27FC236}">
                <a16:creationId xmlns:a16="http://schemas.microsoft.com/office/drawing/2014/main" id="{4A4F254E-C7A7-4100-890C-FE28A738FFF5}"/>
              </a:ext>
            </a:extLst>
          </p:cNvPr>
          <p:cNvSpPr txBox="1">
            <a:spLocks/>
          </p:cNvSpPr>
          <p:nvPr/>
        </p:nvSpPr>
        <p:spPr>
          <a:xfrm>
            <a:off x="311700" y="2164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b="1"/>
              <a:t>Model Evaluation:</a:t>
            </a:r>
            <a:r>
              <a:rPr lang="fr-FR"/>
              <a:t> Confusion Matrix &amp; Cost</a:t>
            </a:r>
            <a:endParaRPr lang="fr-F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graphicFrame>
        <p:nvGraphicFramePr>
          <p:cNvPr id="1155" name="Shape 1155"/>
          <p:cNvGraphicFramePr/>
          <p:nvPr/>
        </p:nvGraphicFramePr>
        <p:xfrm>
          <a:off x="2276300" y="1397275"/>
          <a:ext cx="4591400" cy="2372860"/>
        </p:xfrm>
        <a:graphic>
          <a:graphicData uri="http://schemas.openxmlformats.org/drawingml/2006/table">
            <a:tbl>
              <a:tblPr>
                <a:noFill/>
                <a:tableStyleId>{4CBD5304-4167-499E-ACCD-69D592953A6E}</a:tableStyleId>
              </a:tblPr>
              <a:tblGrid>
                <a:gridCol w="1631125">
                  <a:extLst>
                    <a:ext uri="{9D8B030D-6E8A-4147-A177-3AD203B41FA5}">
                      <a16:colId xmlns:a16="http://schemas.microsoft.com/office/drawing/2014/main" val="20000"/>
                    </a:ext>
                  </a:extLst>
                </a:gridCol>
                <a:gridCol w="1405050">
                  <a:extLst>
                    <a:ext uri="{9D8B030D-6E8A-4147-A177-3AD203B41FA5}">
                      <a16:colId xmlns:a16="http://schemas.microsoft.com/office/drawing/2014/main" val="20001"/>
                    </a:ext>
                  </a:extLst>
                </a:gridCol>
                <a:gridCol w="1555225">
                  <a:extLst>
                    <a:ext uri="{9D8B030D-6E8A-4147-A177-3AD203B41FA5}">
                      <a16:colId xmlns:a16="http://schemas.microsoft.com/office/drawing/2014/main" val="20002"/>
                    </a:ext>
                  </a:extLst>
                </a:gridCol>
              </a:tblGrid>
              <a:tr h="727000">
                <a:tc>
                  <a:txBody>
                    <a:bodyPr/>
                    <a:lstStyle/>
                    <a:p>
                      <a:pPr marL="0" lvl="0" indent="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 b="1"/>
                        <a:t>Has Cancer</a:t>
                      </a:r>
                      <a:endParaRPr b="1"/>
                    </a:p>
                  </a:txBody>
                  <a:tcPr marL="91425" marR="91425" marT="91425" marB="91425"/>
                </a:tc>
                <a:tc>
                  <a:txBody>
                    <a:bodyPr/>
                    <a:lstStyle/>
                    <a:p>
                      <a:pPr marL="0" lvl="0" indent="0" algn="ctr" rtl="0">
                        <a:spcBef>
                          <a:spcPts val="0"/>
                        </a:spcBef>
                        <a:spcAft>
                          <a:spcPts val="0"/>
                        </a:spcAft>
                        <a:buNone/>
                      </a:pPr>
                      <a:r>
                        <a:rPr lang="en" b="1"/>
                        <a:t>Does Not Have Cancer</a:t>
                      </a:r>
                      <a:endParaRPr b="1"/>
                    </a:p>
                  </a:txBody>
                  <a:tcPr marL="91425" marR="91425" marT="91425" marB="91425"/>
                </a:tc>
                <a:extLst>
                  <a:ext uri="{0D108BD9-81ED-4DB2-BD59-A6C34878D82A}">
                    <a16:rowId xmlns:a16="http://schemas.microsoft.com/office/drawing/2014/main" val="10000"/>
                  </a:ext>
                </a:extLst>
              </a:tr>
              <a:tr h="727000">
                <a:tc>
                  <a:txBody>
                    <a:bodyPr/>
                    <a:lstStyle/>
                    <a:p>
                      <a:pPr marL="0" lvl="0" indent="0" rtl="0">
                        <a:spcBef>
                          <a:spcPts val="0"/>
                        </a:spcBef>
                        <a:spcAft>
                          <a:spcPts val="0"/>
                        </a:spcAft>
                        <a:buNone/>
                      </a:pPr>
                      <a:r>
                        <a:rPr lang="en" b="1"/>
                        <a:t>Model Predicts Patient Has Cancer</a:t>
                      </a:r>
                      <a:endParaRPr b="1"/>
                    </a:p>
                  </a:txBody>
                  <a:tcPr marL="91425" marR="91425" marT="91425" marB="91425" anchor="ctr"/>
                </a:tc>
                <a:tc>
                  <a:txBody>
                    <a:bodyPr/>
                    <a:lstStyle/>
                    <a:p>
                      <a:pPr marL="0" lvl="0" indent="0" algn="ctr" rtl="0">
                        <a:spcBef>
                          <a:spcPts val="0"/>
                        </a:spcBef>
                        <a:spcAft>
                          <a:spcPts val="0"/>
                        </a:spcAft>
                        <a:buNone/>
                      </a:pPr>
                      <a:r>
                        <a:rPr lang="en" sz="2400">
                          <a:solidFill>
                            <a:srgbClr val="38761D"/>
                          </a:solidFill>
                        </a:rPr>
                        <a:t>5</a:t>
                      </a:r>
                      <a:endParaRPr sz="2400">
                        <a:solidFill>
                          <a:srgbClr val="38761D"/>
                        </a:solidFill>
                      </a:endParaRPr>
                    </a:p>
                  </a:txBody>
                  <a:tcPr marL="91425" marR="91425" marT="91425" marB="91425" anchor="ctr"/>
                </a:tc>
                <a:tc>
                  <a:txBody>
                    <a:bodyPr/>
                    <a:lstStyle/>
                    <a:p>
                      <a:pPr marL="0" lvl="0" indent="0" algn="ctr" rtl="0">
                        <a:spcBef>
                          <a:spcPts val="0"/>
                        </a:spcBef>
                        <a:spcAft>
                          <a:spcPts val="0"/>
                        </a:spcAft>
                        <a:buNone/>
                      </a:pPr>
                      <a:r>
                        <a:rPr lang="en" sz="2400">
                          <a:solidFill>
                            <a:srgbClr val="FF0000"/>
                          </a:solidFill>
                        </a:rPr>
                        <a:t>90</a:t>
                      </a:r>
                      <a:endParaRPr sz="2400">
                        <a:solidFill>
                          <a:srgbClr val="FF0000"/>
                        </a:solidFill>
                      </a:endParaRPr>
                    </a:p>
                  </a:txBody>
                  <a:tcPr marL="91425" marR="91425" marT="91425" marB="91425" anchor="ctr"/>
                </a:tc>
                <a:extLst>
                  <a:ext uri="{0D108BD9-81ED-4DB2-BD59-A6C34878D82A}">
                    <a16:rowId xmlns:a16="http://schemas.microsoft.com/office/drawing/2014/main" val="10001"/>
                  </a:ext>
                </a:extLst>
              </a:tr>
              <a:tr h="727000">
                <a:tc>
                  <a:txBody>
                    <a:bodyPr/>
                    <a:lstStyle/>
                    <a:p>
                      <a:pPr marL="0" lvl="0" indent="0" rtl="0">
                        <a:spcBef>
                          <a:spcPts val="0"/>
                        </a:spcBef>
                        <a:spcAft>
                          <a:spcPts val="0"/>
                        </a:spcAft>
                        <a:buNone/>
                      </a:pPr>
                      <a:r>
                        <a:rPr lang="en" b="1"/>
                        <a:t>Model Predicts Patient Does Not Have Cancer</a:t>
                      </a:r>
                      <a:endParaRPr b="1"/>
                    </a:p>
                  </a:txBody>
                  <a:tcPr marL="91425" marR="91425" marT="91425" marB="91425" anchor="ctr"/>
                </a:tc>
                <a:tc>
                  <a:txBody>
                    <a:bodyPr/>
                    <a:lstStyle/>
                    <a:p>
                      <a:pPr marL="0" lvl="0" indent="0" algn="ctr" rtl="0">
                        <a:spcBef>
                          <a:spcPts val="0"/>
                        </a:spcBef>
                        <a:spcAft>
                          <a:spcPts val="0"/>
                        </a:spcAft>
                        <a:buNone/>
                      </a:pPr>
                      <a:r>
                        <a:rPr lang="en" sz="2400">
                          <a:solidFill>
                            <a:srgbClr val="FF0000"/>
                          </a:solidFill>
                        </a:rPr>
                        <a:t>5</a:t>
                      </a:r>
                      <a:endParaRPr sz="2400">
                        <a:solidFill>
                          <a:srgbClr val="FF0000"/>
                        </a:solidFill>
                      </a:endParaRPr>
                    </a:p>
                  </a:txBody>
                  <a:tcPr marL="91425" marR="91425" marT="91425" marB="91425" anchor="ctr"/>
                </a:tc>
                <a:tc>
                  <a:txBody>
                    <a:bodyPr/>
                    <a:lstStyle/>
                    <a:p>
                      <a:pPr marL="0" lvl="0" indent="0" algn="ctr" rtl="0">
                        <a:spcBef>
                          <a:spcPts val="0"/>
                        </a:spcBef>
                        <a:spcAft>
                          <a:spcPts val="0"/>
                        </a:spcAft>
                        <a:buNone/>
                      </a:pPr>
                      <a:r>
                        <a:rPr lang="en" sz="2400">
                          <a:solidFill>
                            <a:srgbClr val="38761D"/>
                          </a:solidFill>
                        </a:rPr>
                        <a:t>900</a:t>
                      </a:r>
                      <a:endParaRPr sz="2400">
                        <a:solidFill>
                          <a:srgbClr val="38761D"/>
                        </a:solidFill>
                      </a:endParaRPr>
                    </a:p>
                  </a:txBody>
                  <a:tcPr marL="91425" marR="91425" marT="91425" marB="91425" anchor="ctr"/>
                </a:tc>
                <a:extLst>
                  <a:ext uri="{0D108BD9-81ED-4DB2-BD59-A6C34878D82A}">
                    <a16:rowId xmlns:a16="http://schemas.microsoft.com/office/drawing/2014/main" val="10002"/>
                  </a:ext>
                </a:extLst>
              </a:tr>
            </a:tbl>
          </a:graphicData>
        </a:graphic>
      </p:graphicFrame>
      <p:sp>
        <p:nvSpPr>
          <p:cNvPr id="1157" name="Shape 1157"/>
          <p:cNvSpPr txBox="1"/>
          <p:nvPr/>
        </p:nvSpPr>
        <p:spPr>
          <a:xfrm>
            <a:off x="2173500" y="3982500"/>
            <a:ext cx="4797000" cy="98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t>What is the “cost” of each type of error?</a:t>
            </a:r>
            <a:endParaRPr sz="1800"/>
          </a:p>
        </p:txBody>
      </p:sp>
      <p:sp>
        <p:nvSpPr>
          <p:cNvPr id="7" name="Shape 1142">
            <a:extLst>
              <a:ext uri="{FF2B5EF4-FFF2-40B4-BE49-F238E27FC236}">
                <a16:creationId xmlns:a16="http://schemas.microsoft.com/office/drawing/2014/main" id="{4F6F60CD-3847-4CC3-95F8-BA0B0D22BE0A}"/>
              </a:ext>
            </a:extLst>
          </p:cNvPr>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lvl="0"/>
            <a:r>
              <a:rPr lang="en-US" b="1" dirty="0"/>
              <a:t>Model Evaluation:</a:t>
            </a:r>
            <a:r>
              <a:rPr lang="en-US" dirty="0"/>
              <a:t> </a:t>
            </a:r>
            <a:r>
              <a:rPr lang="en" dirty="0"/>
              <a:t>Confusion Matrix &amp; Cost</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Shape 116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Data Pre-Processing</a:t>
            </a:r>
            <a:r>
              <a:rPr lang="en"/>
              <a:t>: Dropping Data</a:t>
            </a:r>
            <a:endParaRPr/>
          </a:p>
        </p:txBody>
      </p:sp>
      <p:pic>
        <p:nvPicPr>
          <p:cNvPr id="1163" name="Shape 1163"/>
          <p:cNvPicPr preferRelativeResize="0"/>
          <p:nvPr/>
        </p:nvPicPr>
        <p:blipFill>
          <a:blip r:embed="rId3">
            <a:alphaModFix/>
          </a:blip>
          <a:stretch>
            <a:fillRect/>
          </a:stretch>
        </p:blipFill>
        <p:spPr>
          <a:xfrm>
            <a:off x="888725" y="1419175"/>
            <a:ext cx="7734300" cy="2114550"/>
          </a:xfrm>
          <a:prstGeom prst="rect">
            <a:avLst/>
          </a:prstGeom>
          <a:noFill/>
          <a:ln>
            <a:noFill/>
          </a:ln>
          <a:effectLst>
            <a:outerShdw blurRad="57150" dist="19050" dir="8820000" algn="bl" rotWithShape="0">
              <a:srgbClr val="000000">
                <a:alpha val="50000"/>
              </a:srgbClr>
            </a:outerShdw>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Shape 11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Model Training</a:t>
            </a:r>
            <a:r>
              <a:rPr lang="en"/>
              <a:t>: Bias Amplification</a:t>
            </a:r>
            <a:endParaRPr/>
          </a:p>
        </p:txBody>
      </p:sp>
      <p:sp>
        <p:nvSpPr>
          <p:cNvPr id="1169" name="Shape 1169"/>
          <p:cNvSpPr txBox="1">
            <a:spLocks noGrp="1"/>
          </p:cNvSpPr>
          <p:nvPr>
            <p:ph type="body" idx="1"/>
          </p:nvPr>
        </p:nvSpPr>
        <p:spPr>
          <a:xfrm>
            <a:off x="311700" y="39961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http://vicenteordonez.com/files/bias.pdf</a:t>
            </a:r>
            <a:endParaRPr/>
          </a:p>
        </p:txBody>
      </p:sp>
      <p:pic>
        <p:nvPicPr>
          <p:cNvPr id="1170" name="Shape 1170"/>
          <p:cNvPicPr preferRelativeResize="0"/>
          <p:nvPr/>
        </p:nvPicPr>
        <p:blipFill>
          <a:blip r:embed="rId3">
            <a:alphaModFix/>
          </a:blip>
          <a:stretch>
            <a:fillRect/>
          </a:stretch>
        </p:blipFill>
        <p:spPr>
          <a:xfrm>
            <a:off x="32638" y="1103875"/>
            <a:ext cx="9078725" cy="2806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Can a Machine Be</a:t>
            </a:r>
            <a:br>
              <a:rPr lang="en"/>
            </a:br>
            <a:r>
              <a:rPr lang="en"/>
              <a:t>Racist or Sexist?</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Shape 11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t>Example: </a:t>
            </a:r>
            <a:r>
              <a:rPr lang="en" sz="2400" dirty="0"/>
              <a:t>Optimizing for</a:t>
            </a:r>
            <a:r>
              <a:rPr lang="en-US" sz="2400" dirty="0"/>
              <a:t> maximum</a:t>
            </a:r>
            <a:r>
              <a:rPr lang="en" sz="2400" dirty="0"/>
              <a:t> video viewing </a:t>
            </a:r>
            <a:r>
              <a:rPr lang="en-US" sz="2400" dirty="0"/>
              <a:t>time</a:t>
            </a:r>
            <a:r>
              <a:rPr lang="en" sz="2400" dirty="0"/>
              <a:t> may incentivize the display of alarming/intriguing information, whether or not it is true (propaganda)</a:t>
            </a:r>
            <a:endParaRPr sz="2400" dirty="0"/>
          </a:p>
        </p:txBody>
      </p:sp>
      <p:pic>
        <p:nvPicPr>
          <p:cNvPr id="1181" name="Shape 1181"/>
          <p:cNvPicPr preferRelativeResize="0"/>
          <p:nvPr/>
        </p:nvPicPr>
        <p:blipFill>
          <a:blip r:embed="rId3">
            <a:alphaModFix/>
          </a:blip>
          <a:stretch>
            <a:fillRect/>
          </a:stretch>
        </p:blipFill>
        <p:spPr>
          <a:xfrm>
            <a:off x="159300" y="2920049"/>
            <a:ext cx="2020250" cy="1049100"/>
          </a:xfrm>
          <a:prstGeom prst="rect">
            <a:avLst/>
          </a:prstGeom>
          <a:noFill/>
          <a:ln>
            <a:noFill/>
          </a:ln>
        </p:spPr>
      </p:pic>
      <p:pic>
        <p:nvPicPr>
          <p:cNvPr id="1182" name="Shape 1182"/>
          <p:cNvPicPr preferRelativeResize="0"/>
          <p:nvPr/>
        </p:nvPicPr>
        <p:blipFill>
          <a:blip r:embed="rId4">
            <a:alphaModFix/>
          </a:blip>
          <a:stretch>
            <a:fillRect/>
          </a:stretch>
        </p:blipFill>
        <p:spPr>
          <a:xfrm>
            <a:off x="545775" y="1973575"/>
            <a:ext cx="5968799" cy="811125"/>
          </a:xfrm>
          <a:prstGeom prst="rect">
            <a:avLst/>
          </a:prstGeom>
          <a:noFill/>
          <a:ln>
            <a:noFill/>
          </a:ln>
          <a:effectLst>
            <a:outerShdw blurRad="57150" dist="19050" dir="8760000" algn="bl" rotWithShape="0">
              <a:srgbClr val="000000">
                <a:alpha val="50000"/>
              </a:srgbClr>
            </a:outerShdw>
          </a:effectLst>
        </p:spPr>
      </p:pic>
      <p:pic>
        <p:nvPicPr>
          <p:cNvPr id="1183" name="Shape 1183"/>
          <p:cNvPicPr preferRelativeResize="0"/>
          <p:nvPr/>
        </p:nvPicPr>
        <p:blipFill>
          <a:blip r:embed="rId5">
            <a:alphaModFix/>
          </a:blip>
          <a:stretch>
            <a:fillRect/>
          </a:stretch>
        </p:blipFill>
        <p:spPr>
          <a:xfrm>
            <a:off x="159300" y="3969150"/>
            <a:ext cx="2020250" cy="336708"/>
          </a:xfrm>
          <a:prstGeom prst="rect">
            <a:avLst/>
          </a:prstGeom>
          <a:noFill/>
          <a:ln>
            <a:noFill/>
          </a:ln>
        </p:spPr>
      </p:pic>
      <p:pic>
        <p:nvPicPr>
          <p:cNvPr id="1184" name="Shape 1184"/>
          <p:cNvPicPr preferRelativeResize="0"/>
          <p:nvPr/>
        </p:nvPicPr>
        <p:blipFill>
          <a:blip r:embed="rId6">
            <a:alphaModFix/>
          </a:blip>
          <a:stretch>
            <a:fillRect/>
          </a:stretch>
        </p:blipFill>
        <p:spPr>
          <a:xfrm>
            <a:off x="2255750" y="2767550"/>
            <a:ext cx="6812049" cy="1724351"/>
          </a:xfrm>
          <a:prstGeom prst="rect">
            <a:avLst/>
          </a:prstGeom>
          <a:noFill/>
          <a:ln>
            <a:noFill/>
          </a:ln>
          <a:effectLst>
            <a:outerShdw blurRad="57150" dist="19050" dir="8760000" algn="bl" rotWithShape="0">
              <a:srgbClr val="000000">
                <a:alpha val="50000"/>
              </a:srgbClr>
            </a:outerShdw>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Shape 11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t>Can your model be gamed?</a:t>
            </a:r>
            <a:endParaRPr b="1" dirty="0"/>
          </a:p>
        </p:txBody>
      </p:sp>
      <p:pic>
        <p:nvPicPr>
          <p:cNvPr id="1195" name="Shape 1195"/>
          <p:cNvPicPr preferRelativeResize="0"/>
          <p:nvPr/>
        </p:nvPicPr>
        <p:blipFill>
          <a:blip r:embed="rId3">
            <a:alphaModFix/>
          </a:blip>
          <a:stretch>
            <a:fillRect/>
          </a:stretch>
        </p:blipFill>
        <p:spPr>
          <a:xfrm>
            <a:off x="311700" y="1337662"/>
            <a:ext cx="4891017" cy="1481463"/>
          </a:xfrm>
          <a:prstGeom prst="rect">
            <a:avLst/>
          </a:prstGeom>
          <a:noFill/>
          <a:ln>
            <a:noFill/>
          </a:ln>
          <a:effectLst>
            <a:outerShdw blurRad="57150" dist="19050" dir="8580000" algn="bl" rotWithShape="0">
              <a:srgbClr val="000000">
                <a:alpha val="50000"/>
              </a:srgbClr>
            </a:outerShdw>
          </a:effectLst>
        </p:spPr>
      </p:pic>
      <p:pic>
        <p:nvPicPr>
          <p:cNvPr id="1196" name="Shape 1196"/>
          <p:cNvPicPr preferRelativeResize="0"/>
          <p:nvPr/>
        </p:nvPicPr>
        <p:blipFill>
          <a:blip r:embed="rId4">
            <a:alphaModFix/>
          </a:blip>
          <a:stretch>
            <a:fillRect/>
          </a:stretch>
        </p:blipFill>
        <p:spPr>
          <a:xfrm>
            <a:off x="5837625" y="1923775"/>
            <a:ext cx="2085975" cy="895350"/>
          </a:xfrm>
          <a:prstGeom prst="rect">
            <a:avLst/>
          </a:prstGeom>
          <a:noFill/>
          <a:ln>
            <a:noFill/>
          </a:ln>
        </p:spPr>
      </p:pic>
      <p:pic>
        <p:nvPicPr>
          <p:cNvPr id="1197" name="Shape 1197"/>
          <p:cNvPicPr preferRelativeResize="0"/>
          <p:nvPr/>
        </p:nvPicPr>
        <p:blipFill>
          <a:blip r:embed="rId5">
            <a:alphaModFix/>
          </a:blip>
          <a:stretch>
            <a:fillRect/>
          </a:stretch>
        </p:blipFill>
        <p:spPr>
          <a:xfrm>
            <a:off x="311700" y="3139048"/>
            <a:ext cx="8733609" cy="1671925"/>
          </a:xfrm>
          <a:prstGeom prst="rect">
            <a:avLst/>
          </a:prstGeom>
          <a:noFill/>
          <a:ln>
            <a:noFill/>
          </a:ln>
          <a:effectLst>
            <a:outerShdw blurRad="57150" dist="19050" dir="8700000" algn="bl" rotWithShape="0">
              <a:srgbClr val="000000">
                <a:alpha val="50000"/>
              </a:srgbClr>
            </a:outerShdw>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Shape 1194"/>
          <p:cNvSpPr txBox="1">
            <a:spLocks noGrp="1"/>
          </p:cNvSpPr>
          <p:nvPr>
            <p:ph type="title"/>
          </p:nvPr>
        </p:nvSpPr>
        <p:spPr>
          <a:xfrm>
            <a:off x="311700" y="287712"/>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a:t>Are your results the equivalent of phrenology?</a:t>
            </a:r>
            <a:endParaRPr b="1" dirty="0"/>
          </a:p>
        </p:txBody>
      </p:sp>
      <p:pic>
        <p:nvPicPr>
          <p:cNvPr id="1026" name="Picture 2" descr="Image">
            <a:extLst>
              <a:ext uri="{FF2B5EF4-FFF2-40B4-BE49-F238E27FC236}">
                <a16:creationId xmlns:a16="http://schemas.microsoft.com/office/drawing/2014/main" id="{F4C290B5-830B-4483-A19C-513EDFDA2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22" y="865467"/>
            <a:ext cx="5167928" cy="4278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353A93F0-B92F-4F78-BB52-9037BAD560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3330" y="1103664"/>
            <a:ext cx="3628970" cy="317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779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5909-B63F-4260-B840-F5864471A34A}"/>
              </a:ext>
            </a:extLst>
          </p:cNvPr>
          <p:cNvSpPr>
            <a:spLocks noGrp="1"/>
          </p:cNvSpPr>
          <p:nvPr>
            <p:ph type="title"/>
          </p:nvPr>
        </p:nvSpPr>
        <p:spPr>
          <a:xfrm>
            <a:off x="223210" y="110727"/>
            <a:ext cx="7121487" cy="656189"/>
          </a:xfrm>
        </p:spPr>
        <p:txBody>
          <a:bodyPr/>
          <a:lstStyle/>
          <a:p>
            <a:r>
              <a:rPr lang="en-US" b="1" dirty="0"/>
              <a:t>Minority Report “Pre-Crime”?</a:t>
            </a:r>
          </a:p>
        </p:txBody>
      </p:sp>
      <p:pic>
        <p:nvPicPr>
          <p:cNvPr id="5" name="Picture 4">
            <a:extLst>
              <a:ext uri="{FF2B5EF4-FFF2-40B4-BE49-F238E27FC236}">
                <a16:creationId xmlns:a16="http://schemas.microsoft.com/office/drawing/2014/main" id="{B833B13A-4207-4B75-983E-1EFB0FF37136}"/>
              </a:ext>
            </a:extLst>
          </p:cNvPr>
          <p:cNvPicPr>
            <a:picLocks noChangeAspect="1"/>
          </p:cNvPicPr>
          <p:nvPr/>
        </p:nvPicPr>
        <p:blipFill>
          <a:blip r:embed="rId2"/>
          <a:stretch>
            <a:fillRect/>
          </a:stretch>
        </p:blipFill>
        <p:spPr>
          <a:xfrm>
            <a:off x="1622528" y="766916"/>
            <a:ext cx="6103175" cy="4376583"/>
          </a:xfrm>
          <a:prstGeom prst="rect">
            <a:avLst/>
          </a:prstGeom>
        </p:spPr>
      </p:pic>
    </p:spTree>
    <p:extLst>
      <p:ext uri="{BB962C8B-B14F-4D97-AF65-F5344CB8AC3E}">
        <p14:creationId xmlns:p14="http://schemas.microsoft.com/office/powerpoint/2010/main" val="6272575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Shape 1175"/>
          <p:cNvSpPr txBox="1">
            <a:spLocks noGrp="1"/>
          </p:cNvSpPr>
          <p:nvPr>
            <p:ph type="title"/>
          </p:nvPr>
        </p:nvSpPr>
        <p:spPr>
          <a:xfrm>
            <a:off x="235500" y="292625"/>
            <a:ext cx="8739000" cy="4453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Feature &amp; Algorithm Selection</a:t>
            </a:r>
            <a:r>
              <a:rPr lang="en"/>
              <a:t> - Different algorithms handle different types of data in different ways</a:t>
            </a:r>
            <a:endParaRPr/>
          </a:p>
          <a:p>
            <a:pPr marL="0" lvl="0" indent="0">
              <a:spcBef>
                <a:spcPts val="0"/>
              </a:spcBef>
              <a:spcAft>
                <a:spcPts val="0"/>
              </a:spcAft>
              <a:buNone/>
            </a:pPr>
            <a:endParaRPr/>
          </a:p>
          <a:p>
            <a:pPr marL="0" lvl="0" indent="0">
              <a:spcBef>
                <a:spcPts val="0"/>
              </a:spcBef>
              <a:spcAft>
                <a:spcPts val="0"/>
              </a:spcAft>
              <a:buNone/>
            </a:pPr>
            <a:r>
              <a:rPr lang="en" b="1"/>
              <a:t>Target Selection/Optimization Goal</a:t>
            </a:r>
            <a:r>
              <a:rPr lang="en"/>
              <a:t> - What are you optimizing for? (Technical &amp; Business Decision)</a:t>
            </a:r>
            <a:endParaRPr/>
          </a:p>
          <a:p>
            <a:pPr marL="0" lvl="0" indent="0">
              <a:spcBef>
                <a:spcPts val="0"/>
              </a:spcBef>
              <a:spcAft>
                <a:spcPts val="0"/>
              </a:spcAft>
              <a:buNone/>
            </a:pPr>
            <a:endParaRPr/>
          </a:p>
          <a:p>
            <a:pPr marL="0" lvl="0" indent="0" rtl="0">
              <a:spcBef>
                <a:spcPts val="0"/>
              </a:spcBef>
              <a:spcAft>
                <a:spcPts val="0"/>
              </a:spcAft>
              <a:buNone/>
            </a:pPr>
            <a:r>
              <a:rPr lang="en" b="1"/>
              <a:t>Model Evaluation</a:t>
            </a:r>
            <a:r>
              <a:rPr lang="en"/>
              <a:t> - How good does your model have to be to decide to stop improving it? And how do you define “good”?</a:t>
            </a:r>
            <a:br>
              <a:rPr lang="en"/>
            </a:br>
            <a:r>
              <a:rPr lang="en"/>
              <a:t>Consider “cost” of each type of error.</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Shape 1189"/>
          <p:cNvSpPr txBox="1">
            <a:spLocks noGrp="1"/>
          </p:cNvSpPr>
          <p:nvPr>
            <p:ph type="title"/>
          </p:nvPr>
        </p:nvSpPr>
        <p:spPr>
          <a:xfrm>
            <a:off x="235500" y="292625"/>
            <a:ext cx="8722200" cy="433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Implementing the Trained Model</a:t>
            </a:r>
            <a:r>
              <a:rPr lang="en"/>
              <a:t> - In what scenarios can your model be applied? How generalizable is it?</a:t>
            </a:r>
            <a:endParaRPr/>
          </a:p>
          <a:p>
            <a:pPr marL="0" lvl="0" indent="0">
              <a:spcBef>
                <a:spcPts val="0"/>
              </a:spcBef>
              <a:spcAft>
                <a:spcPts val="0"/>
              </a:spcAft>
              <a:buNone/>
            </a:pPr>
            <a:endParaRPr/>
          </a:p>
          <a:p>
            <a:pPr marL="0" lvl="0" indent="0">
              <a:spcBef>
                <a:spcPts val="0"/>
              </a:spcBef>
              <a:spcAft>
                <a:spcPts val="0"/>
              </a:spcAft>
              <a:buNone/>
            </a:pPr>
            <a:r>
              <a:rPr lang="en" b="1"/>
              <a:t>Interpretation</a:t>
            </a:r>
            <a:r>
              <a:rPr lang="en"/>
              <a:t> - How do you interpret the results? How do you document and explain to others how to interpret the results?</a:t>
            </a:r>
            <a:endParaRPr/>
          </a:p>
          <a:p>
            <a:pPr marL="0" lvl="0" indent="0">
              <a:spcBef>
                <a:spcPts val="0"/>
              </a:spcBef>
              <a:spcAft>
                <a:spcPts val="0"/>
              </a:spcAft>
              <a:buNone/>
            </a:pPr>
            <a:endParaRPr/>
          </a:p>
          <a:p>
            <a:pPr marL="0" lvl="0" indent="0">
              <a:spcBef>
                <a:spcPts val="0"/>
              </a:spcBef>
              <a:spcAft>
                <a:spcPts val="0"/>
              </a:spcAft>
              <a:buNone/>
            </a:pPr>
            <a:r>
              <a:rPr lang="en" b="1"/>
              <a:t>Maintenance</a:t>
            </a:r>
            <a:r>
              <a:rPr lang="en"/>
              <a:t> - For how long can the current model be applied? When does the model need to be retrained? Does the “ground truth” change?</a:t>
            </a:r>
            <a:endParaRPr/>
          </a:p>
          <a:p>
            <a:pPr marL="0" lvl="0" indent="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Shape 1202"/>
          <p:cNvSpPr txBox="1">
            <a:spLocks noGrp="1"/>
          </p:cNvSpPr>
          <p:nvPr>
            <p:ph type="title"/>
          </p:nvPr>
        </p:nvSpPr>
        <p:spPr>
          <a:xfrm>
            <a:off x="311700" y="674125"/>
            <a:ext cx="8520600" cy="3149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Could your model cause harm?</a:t>
            </a:r>
            <a:endParaRPr dirty="0"/>
          </a:p>
          <a:p>
            <a:pPr marL="0" lvl="0" indent="0">
              <a:spcBef>
                <a:spcPts val="0"/>
              </a:spcBef>
              <a:spcAft>
                <a:spcPts val="0"/>
              </a:spcAft>
              <a:buNone/>
            </a:pPr>
            <a:endParaRPr dirty="0"/>
          </a:p>
          <a:p>
            <a:pPr marL="0" lvl="0" indent="0">
              <a:spcBef>
                <a:spcPts val="0"/>
              </a:spcBef>
              <a:spcAft>
                <a:spcPts val="0"/>
              </a:spcAft>
              <a:buNone/>
            </a:pPr>
            <a:r>
              <a:rPr lang="en" dirty="0"/>
              <a:t>Or perpetuate existing social hierarchies,</a:t>
            </a:r>
            <a:br>
              <a:rPr lang="en" dirty="0"/>
            </a:br>
            <a:r>
              <a:rPr lang="en" dirty="0"/>
              <a:t>preventing a fair playing field?</a:t>
            </a:r>
            <a:endParaRP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Shape 12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Some Types of Harm a Model Can Perpetuate</a:t>
            </a:r>
            <a:endParaRPr/>
          </a:p>
        </p:txBody>
      </p:sp>
      <p:sp>
        <p:nvSpPr>
          <p:cNvPr id="1208" name="Shape 1208"/>
          <p:cNvSpPr txBox="1">
            <a:spLocks noGrp="1"/>
          </p:cNvSpPr>
          <p:nvPr>
            <p:ph type="body" idx="1"/>
          </p:nvPr>
        </p:nvSpPr>
        <p:spPr>
          <a:xfrm>
            <a:off x="311700" y="1272275"/>
            <a:ext cx="8520600" cy="3296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b="1" dirty="0">
                <a:solidFill>
                  <a:schemeClr val="dk1"/>
                </a:solidFill>
              </a:rPr>
              <a:t>Allocative harms</a:t>
            </a:r>
            <a:r>
              <a:rPr lang="en" dirty="0">
                <a:solidFill>
                  <a:schemeClr val="dk1"/>
                </a:solidFill>
              </a:rPr>
              <a:t> - resources are allocated unfairly or witheld (transactional, quantifiable)</a:t>
            </a:r>
            <a:endParaRPr dirty="0">
              <a:solidFill>
                <a:schemeClr val="dk1"/>
              </a:solidFill>
            </a:endParaRPr>
          </a:p>
          <a:p>
            <a:pPr marL="0" lvl="0" indent="0" rtl="0">
              <a:spcBef>
                <a:spcPts val="1600"/>
              </a:spcBef>
              <a:spcAft>
                <a:spcPts val="0"/>
              </a:spcAft>
              <a:buClr>
                <a:schemeClr val="dk1"/>
              </a:buClr>
              <a:buSzPts val="1100"/>
              <a:buFont typeface="Arial"/>
              <a:buNone/>
            </a:pPr>
            <a:r>
              <a:rPr lang="en" b="1" dirty="0">
                <a:solidFill>
                  <a:schemeClr val="dk1"/>
                </a:solidFill>
              </a:rPr>
              <a:t>Representational harms</a:t>
            </a:r>
            <a:r>
              <a:rPr lang="en" dirty="0">
                <a:solidFill>
                  <a:schemeClr val="dk1"/>
                </a:solidFill>
              </a:rPr>
              <a:t> - systems reinforce subordination/perceived inferiority of some groups (cultural, diffuse, can lead to other types of harm)</a:t>
            </a:r>
            <a:endParaRPr dirty="0">
              <a:solidFill>
                <a:schemeClr val="dk1"/>
              </a:solidFill>
            </a:endParaRPr>
          </a:p>
          <a:p>
            <a:pPr marL="914400" lvl="0" indent="-317500" rtl="0">
              <a:spcBef>
                <a:spcPts val="0"/>
              </a:spcBef>
              <a:spcAft>
                <a:spcPts val="0"/>
              </a:spcAft>
              <a:buClr>
                <a:schemeClr val="dk1"/>
              </a:buClr>
              <a:buSzPts val="1400"/>
              <a:buChar char="●"/>
            </a:pPr>
            <a:r>
              <a:rPr lang="en" sz="1400" dirty="0">
                <a:solidFill>
                  <a:schemeClr val="dk1"/>
                </a:solidFill>
              </a:rPr>
              <a:t>stereotyping</a:t>
            </a:r>
            <a:endParaRPr sz="1400" dirty="0">
              <a:solidFill>
                <a:schemeClr val="dk1"/>
              </a:solidFill>
            </a:endParaRPr>
          </a:p>
          <a:p>
            <a:pPr marL="914400" lvl="0" indent="-317500" rtl="0">
              <a:spcBef>
                <a:spcPts val="0"/>
              </a:spcBef>
              <a:spcAft>
                <a:spcPts val="0"/>
              </a:spcAft>
              <a:buClr>
                <a:schemeClr val="dk1"/>
              </a:buClr>
              <a:buSzPts val="1400"/>
              <a:buChar char="●"/>
            </a:pPr>
            <a:r>
              <a:rPr lang="en" sz="1400" dirty="0">
                <a:solidFill>
                  <a:schemeClr val="dk1"/>
                </a:solidFill>
              </a:rPr>
              <a:t>underrepresentation</a:t>
            </a:r>
            <a:endParaRPr sz="1400" dirty="0">
              <a:solidFill>
                <a:schemeClr val="dk1"/>
              </a:solidFill>
            </a:endParaRPr>
          </a:p>
          <a:p>
            <a:pPr marL="914400" lvl="0" indent="-317500" rtl="0">
              <a:spcBef>
                <a:spcPts val="0"/>
              </a:spcBef>
              <a:spcAft>
                <a:spcPts val="0"/>
              </a:spcAft>
              <a:buClr>
                <a:schemeClr val="dk1"/>
              </a:buClr>
              <a:buSzPts val="1400"/>
              <a:buChar char="●"/>
            </a:pPr>
            <a:r>
              <a:rPr lang="en" sz="1400" dirty="0">
                <a:solidFill>
                  <a:schemeClr val="dk1"/>
                </a:solidFill>
              </a:rPr>
              <a:t>recognition</a:t>
            </a:r>
            <a:endParaRPr sz="1400" dirty="0">
              <a:solidFill>
                <a:schemeClr val="dk1"/>
              </a:solidFill>
            </a:endParaRPr>
          </a:p>
          <a:p>
            <a:pPr marL="914400" lvl="0" indent="-317500" rtl="0">
              <a:spcBef>
                <a:spcPts val="0"/>
              </a:spcBef>
              <a:spcAft>
                <a:spcPts val="0"/>
              </a:spcAft>
              <a:buClr>
                <a:schemeClr val="dk1"/>
              </a:buClr>
              <a:buSzPts val="1400"/>
              <a:buChar char="●"/>
            </a:pPr>
            <a:r>
              <a:rPr lang="en" sz="1400" dirty="0">
                <a:solidFill>
                  <a:schemeClr val="dk1"/>
                </a:solidFill>
              </a:rPr>
              <a:t>denigration</a:t>
            </a:r>
            <a:endParaRPr sz="1400" dirty="0">
              <a:solidFill>
                <a:schemeClr val="dk1"/>
              </a:solidFill>
            </a:endParaRPr>
          </a:p>
          <a:p>
            <a:pPr marL="914400" lvl="0" indent="-317500" rtl="0">
              <a:spcBef>
                <a:spcPts val="0"/>
              </a:spcBef>
              <a:spcAft>
                <a:spcPts val="0"/>
              </a:spcAft>
              <a:buClr>
                <a:schemeClr val="dk1"/>
              </a:buClr>
              <a:buSzPts val="1400"/>
              <a:buChar char="●"/>
            </a:pPr>
            <a:r>
              <a:rPr lang="en" sz="1400" dirty="0">
                <a:solidFill>
                  <a:schemeClr val="dk1"/>
                </a:solidFill>
              </a:rPr>
              <a:t>Ex-nomination</a:t>
            </a:r>
            <a:endParaRPr sz="1400" dirty="0">
              <a:solidFill>
                <a:schemeClr val="dk1"/>
              </a:solidFill>
            </a:endParaRPr>
          </a:p>
          <a:p>
            <a:pPr marL="0" lvl="0" indent="0" rtl="0">
              <a:spcBef>
                <a:spcPts val="1600"/>
              </a:spcBef>
              <a:spcAft>
                <a:spcPts val="0"/>
              </a:spcAft>
              <a:buNone/>
            </a:pPr>
            <a:r>
              <a:rPr lang="en" sz="1400" i="1" dirty="0">
                <a:solidFill>
                  <a:schemeClr val="dk1"/>
                </a:solidFill>
              </a:rPr>
              <a:t>(from Kate Crawford’s talk at 2017 NIPS Conference, The Trouble With Bias)</a:t>
            </a:r>
            <a:endParaRPr sz="1400" i="1" dirty="0">
              <a:solidFill>
                <a:schemeClr val="dk1"/>
              </a:solidFill>
            </a:endParaRPr>
          </a:p>
          <a:p>
            <a:pPr marL="0" lvl="0" indent="0">
              <a:spcBef>
                <a:spcPts val="1600"/>
              </a:spcBef>
              <a:spcAft>
                <a:spcPts val="1600"/>
              </a:spcAft>
              <a:buNone/>
            </a:pPr>
            <a:endParaRPr dirty="0">
              <a:solidFill>
                <a:schemeClr val="dk1"/>
              </a:solidFill>
            </a:endParaRPr>
          </a:p>
        </p:txBody>
      </p:sp>
      <p:pic>
        <p:nvPicPr>
          <p:cNvPr id="1209" name="Shape 1209"/>
          <p:cNvPicPr preferRelativeResize="0"/>
          <p:nvPr/>
        </p:nvPicPr>
        <p:blipFill>
          <a:blip r:embed="rId3">
            <a:alphaModFix/>
          </a:blip>
          <a:stretch>
            <a:fillRect/>
          </a:stretch>
        </p:blipFill>
        <p:spPr>
          <a:xfrm>
            <a:off x="6821300" y="2824825"/>
            <a:ext cx="2120125" cy="21698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pic>
        <p:nvPicPr>
          <p:cNvPr id="1214" name="Shape 1214"/>
          <p:cNvPicPr preferRelativeResize="0"/>
          <p:nvPr/>
        </p:nvPicPr>
        <p:blipFill>
          <a:blip r:embed="rId3">
            <a:alphaModFix/>
          </a:blip>
          <a:stretch>
            <a:fillRect/>
          </a:stretch>
        </p:blipFill>
        <p:spPr>
          <a:xfrm>
            <a:off x="2995613" y="190500"/>
            <a:ext cx="3152775" cy="47625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Shape 1219"/>
          <p:cNvSpPr txBox="1">
            <a:spLocks noGrp="1"/>
          </p:cNvSpPr>
          <p:nvPr>
            <p:ph type="title"/>
          </p:nvPr>
        </p:nvSpPr>
        <p:spPr>
          <a:xfrm>
            <a:off x="76200" y="140225"/>
            <a:ext cx="90693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600"/>
              <a:t>What makes a model a “Weapon of Math Destruction”?</a:t>
            </a:r>
            <a:endParaRPr sz="2600"/>
          </a:p>
        </p:txBody>
      </p:sp>
      <p:sp>
        <p:nvSpPr>
          <p:cNvPr id="1220" name="Shape 1220"/>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Autofit/>
          </a:bodyPr>
          <a:lstStyle/>
          <a:p>
            <a:pPr marL="457200" lvl="0" indent="-381000">
              <a:spcBef>
                <a:spcPts val="0"/>
              </a:spcBef>
              <a:spcAft>
                <a:spcPts val="0"/>
              </a:spcAft>
              <a:buClr>
                <a:schemeClr val="dk1"/>
              </a:buClr>
              <a:buSzPts val="2400"/>
              <a:buChar char="●"/>
            </a:pPr>
            <a:r>
              <a:rPr lang="en" sz="2400" b="1">
                <a:solidFill>
                  <a:schemeClr val="dk1"/>
                </a:solidFill>
              </a:rPr>
              <a:t>Opacity </a:t>
            </a:r>
            <a:r>
              <a:rPr lang="en" sz="2400">
                <a:solidFill>
                  <a:schemeClr val="dk1"/>
                </a:solidFill>
              </a:rPr>
              <a:t>- inscrutable “black boxes” (often by design)</a:t>
            </a:r>
            <a:endParaRPr sz="2400">
              <a:solidFill>
                <a:schemeClr val="dk1"/>
              </a:solidFill>
            </a:endParaRPr>
          </a:p>
          <a:p>
            <a:pPr marL="457200" lvl="0" indent="-381000" rtl="0">
              <a:spcBef>
                <a:spcPts val="0"/>
              </a:spcBef>
              <a:spcAft>
                <a:spcPts val="0"/>
              </a:spcAft>
              <a:buClr>
                <a:schemeClr val="dk1"/>
              </a:buClr>
              <a:buSzPts val="2400"/>
              <a:buChar char="●"/>
            </a:pPr>
            <a:r>
              <a:rPr lang="en" sz="2400" b="1">
                <a:solidFill>
                  <a:schemeClr val="dk1"/>
                </a:solidFill>
              </a:rPr>
              <a:t>Scale </a:t>
            </a:r>
            <a:r>
              <a:rPr lang="en" sz="2400">
                <a:solidFill>
                  <a:schemeClr val="dk1"/>
                </a:solidFill>
              </a:rPr>
              <a:t>- capable of exponentially increasing the number of people impacted</a:t>
            </a:r>
            <a:endParaRPr sz="2400">
              <a:solidFill>
                <a:schemeClr val="dk1"/>
              </a:solidFill>
            </a:endParaRPr>
          </a:p>
          <a:p>
            <a:pPr marL="0" lvl="0" indent="0" algn="ctr">
              <a:spcBef>
                <a:spcPts val="1600"/>
              </a:spcBef>
              <a:spcAft>
                <a:spcPts val="0"/>
              </a:spcAft>
              <a:buNone/>
            </a:pPr>
            <a:r>
              <a:rPr lang="en" sz="2400" i="1">
                <a:solidFill>
                  <a:schemeClr val="dk1"/>
                </a:solidFill>
              </a:rPr>
              <a:t>“The privileged...are processed more by people,</a:t>
            </a:r>
            <a:br>
              <a:rPr lang="en" sz="2400" i="1">
                <a:solidFill>
                  <a:schemeClr val="dk1"/>
                </a:solidFill>
              </a:rPr>
            </a:br>
            <a:r>
              <a:rPr lang="en" sz="2400" i="1">
                <a:solidFill>
                  <a:schemeClr val="dk1"/>
                </a:solidFill>
              </a:rPr>
              <a:t>the masses by machines.”</a:t>
            </a:r>
            <a:endParaRPr sz="2400" i="1">
              <a:solidFill>
                <a:schemeClr val="dk1"/>
              </a:solidFill>
            </a:endParaRPr>
          </a:p>
          <a:p>
            <a:pPr marL="457200" lvl="0" indent="-381000">
              <a:spcBef>
                <a:spcPts val="1600"/>
              </a:spcBef>
              <a:spcAft>
                <a:spcPts val="0"/>
              </a:spcAft>
              <a:buClr>
                <a:schemeClr val="dk1"/>
              </a:buClr>
              <a:buSzPts val="2400"/>
              <a:buChar char="●"/>
            </a:pPr>
            <a:r>
              <a:rPr lang="en" sz="2400" b="1">
                <a:solidFill>
                  <a:schemeClr val="dk1"/>
                </a:solidFill>
              </a:rPr>
              <a:t>Damage</a:t>
            </a:r>
            <a:r>
              <a:rPr lang="en" sz="2400">
                <a:solidFill>
                  <a:schemeClr val="dk1"/>
                </a:solidFill>
              </a:rPr>
              <a:t> - can ruin people’s lives and livelihoods</a:t>
            </a:r>
            <a:endParaRPr sz="24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idx="4294967295"/>
          </p:nvPr>
        </p:nvSpPr>
        <p:spPr>
          <a:xfrm>
            <a:off x="311700" y="587550"/>
            <a:ext cx="8520600" cy="413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Can a Machine Learning Model</a:t>
            </a:r>
            <a:br>
              <a:rPr lang="en" sz="3600"/>
            </a:br>
            <a:r>
              <a:rPr lang="en" sz="3600"/>
              <a:t>Be </a:t>
            </a:r>
            <a:r>
              <a:rPr lang="en" sz="3600" b="1" i="1"/>
              <a:t>Trained </a:t>
            </a:r>
            <a:r>
              <a:rPr lang="en" sz="3600"/>
              <a:t>to Be</a:t>
            </a:r>
            <a:endParaRPr sz="3600"/>
          </a:p>
          <a:p>
            <a:pPr marL="0" lvl="0" indent="0" algn="ctr" rtl="0">
              <a:spcBef>
                <a:spcPts val="0"/>
              </a:spcBef>
              <a:spcAft>
                <a:spcPts val="0"/>
              </a:spcAft>
              <a:buNone/>
            </a:pPr>
            <a:r>
              <a:rPr lang="en" sz="3600"/>
              <a:t>Racist or Sexist</a:t>
            </a:r>
            <a:br>
              <a:rPr lang="en" sz="3600"/>
            </a:br>
            <a:r>
              <a:rPr lang="en" sz="3600"/>
              <a:t>(or made biased or injust</a:t>
            </a:r>
            <a:br>
              <a:rPr lang="en" sz="3600"/>
            </a:br>
            <a:r>
              <a:rPr lang="en" sz="3600"/>
              <a:t>in other ways --</a:t>
            </a:r>
            <a:br>
              <a:rPr lang="en" sz="3600"/>
            </a:br>
            <a:r>
              <a:rPr lang="en" sz="3600" b="1" i="1"/>
              <a:t>intentionally or not</a:t>
            </a:r>
            <a:r>
              <a:rPr lang="en" sz="3600"/>
              <a:t>)?</a:t>
            </a:r>
            <a:endParaRPr sz="36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Shape 12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So, Can a Machine Be</a:t>
            </a:r>
            <a:br>
              <a:rPr lang="en"/>
            </a:br>
            <a:r>
              <a:rPr lang="en"/>
              <a:t>Racist or Sexist?</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Shape 1230"/>
          <p:cNvSpPr txBox="1">
            <a:spLocks noGrp="1"/>
          </p:cNvSpPr>
          <p:nvPr>
            <p:ph type="ctrTitle"/>
          </p:nvPr>
        </p:nvSpPr>
        <p:spPr>
          <a:xfrm>
            <a:off x="311700" y="1975950"/>
            <a:ext cx="8520600" cy="1191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7200"/>
              <a:t>YES</a:t>
            </a:r>
            <a:endParaRPr sz="72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Shape 1235"/>
          <p:cNvSpPr txBox="1"/>
          <p:nvPr/>
        </p:nvSpPr>
        <p:spPr>
          <a:xfrm>
            <a:off x="667232" y="414450"/>
            <a:ext cx="8104233" cy="41004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sz="2400" dirty="0">
                <a:solidFill>
                  <a:schemeClr val="tx1"/>
                </a:solidFill>
                <a:highlight>
                  <a:srgbClr val="FFFFFF"/>
                </a:highlight>
                <a:latin typeface="Georgia"/>
                <a:ea typeface="Georgia"/>
                <a:cs typeface="Georgia"/>
                <a:sym typeface="Georgia"/>
              </a:rPr>
              <a:t>“...there is nothing “artificial” about [Artificial Intelligence] — it is made by humans, intended to behave like humans and affects humans. So if we want it to play a positive role in tomorrow’s world, it must be guided by human concerns.”</a:t>
            </a:r>
            <a:endParaRPr sz="2400" dirty="0">
              <a:solidFill>
                <a:schemeClr val="tx1"/>
              </a:solidFill>
              <a:highlight>
                <a:srgbClr val="FFFFFF"/>
              </a:highlight>
              <a:latin typeface="Georgia"/>
              <a:ea typeface="Georgia"/>
              <a:cs typeface="Georgia"/>
              <a:sym typeface="Georgia"/>
            </a:endParaRPr>
          </a:p>
          <a:p>
            <a:pPr marL="0" lvl="0" indent="0">
              <a:spcBef>
                <a:spcPts val="0"/>
              </a:spcBef>
              <a:spcAft>
                <a:spcPts val="0"/>
              </a:spcAft>
              <a:buNone/>
            </a:pPr>
            <a:endParaRPr sz="2400" dirty="0">
              <a:solidFill>
                <a:schemeClr val="tx1"/>
              </a:solidFill>
              <a:highlight>
                <a:srgbClr val="FFFFFF"/>
              </a:highlight>
              <a:latin typeface="Georgia"/>
              <a:ea typeface="Georgia"/>
              <a:cs typeface="Georgia"/>
              <a:sym typeface="Georgia"/>
            </a:endParaRPr>
          </a:p>
          <a:p>
            <a:pPr marL="0" lvl="0" indent="0">
              <a:spcBef>
                <a:spcPts val="0"/>
              </a:spcBef>
              <a:spcAft>
                <a:spcPts val="0"/>
              </a:spcAft>
              <a:buNone/>
            </a:pPr>
            <a:r>
              <a:rPr lang="en" sz="2400" dirty="0">
                <a:solidFill>
                  <a:schemeClr val="tx1"/>
                </a:solidFill>
                <a:highlight>
                  <a:srgbClr val="FFFFFF"/>
                </a:highlight>
                <a:latin typeface="Georgia"/>
                <a:ea typeface="Georgia"/>
                <a:cs typeface="Georgia"/>
                <a:sym typeface="Georgia"/>
              </a:rPr>
              <a:t>“...there are no “machine” values at all, in fact; machine values </a:t>
            </a:r>
            <a:r>
              <a:rPr lang="en" sz="2400" i="1" dirty="0">
                <a:solidFill>
                  <a:schemeClr val="tx1"/>
                </a:solidFill>
                <a:highlight>
                  <a:srgbClr val="FFFFFF"/>
                </a:highlight>
                <a:latin typeface="Georgia"/>
                <a:ea typeface="Georgia"/>
                <a:cs typeface="Georgia"/>
                <a:sym typeface="Georgia"/>
              </a:rPr>
              <a:t>are </a:t>
            </a:r>
            <a:r>
              <a:rPr lang="en" sz="2400" dirty="0">
                <a:solidFill>
                  <a:schemeClr val="tx1"/>
                </a:solidFill>
                <a:highlight>
                  <a:srgbClr val="FFFFFF"/>
                </a:highlight>
                <a:latin typeface="Georgia"/>
                <a:ea typeface="Georgia"/>
                <a:cs typeface="Georgia"/>
                <a:sym typeface="Georgia"/>
              </a:rPr>
              <a:t>human values.”</a:t>
            </a:r>
            <a:endParaRPr sz="2400" dirty="0">
              <a:solidFill>
                <a:schemeClr val="tx1"/>
              </a:solidFill>
              <a:highlight>
                <a:srgbClr val="FFFFFF"/>
              </a:highlight>
              <a:latin typeface="Georgia"/>
              <a:ea typeface="Georgia"/>
              <a:cs typeface="Georgia"/>
              <a:sym typeface="Georgia"/>
            </a:endParaRPr>
          </a:p>
          <a:p>
            <a:pPr marL="0" lvl="0" indent="0">
              <a:spcBef>
                <a:spcPts val="0"/>
              </a:spcBef>
              <a:spcAft>
                <a:spcPts val="0"/>
              </a:spcAft>
              <a:buNone/>
            </a:pPr>
            <a:endParaRPr sz="1450" dirty="0">
              <a:solidFill>
                <a:schemeClr val="tx1"/>
              </a:solidFill>
              <a:highlight>
                <a:srgbClr val="FFFFFF"/>
              </a:highlight>
              <a:latin typeface="Georgia"/>
              <a:ea typeface="Georgia"/>
              <a:cs typeface="Georgia"/>
              <a:sym typeface="Georgia"/>
            </a:endParaRPr>
          </a:p>
          <a:p>
            <a:pPr marL="0" lvl="0" indent="0">
              <a:spcBef>
                <a:spcPts val="0"/>
              </a:spcBef>
              <a:spcAft>
                <a:spcPts val="0"/>
              </a:spcAft>
              <a:buNone/>
            </a:pPr>
            <a:r>
              <a:rPr lang="en" sz="2400" dirty="0">
                <a:solidFill>
                  <a:schemeClr val="tx1"/>
                </a:solidFill>
              </a:rPr>
              <a:t>-Fei-Fei Li</a:t>
            </a:r>
            <a:endParaRPr sz="2400" dirty="0">
              <a:solidFill>
                <a:schemeClr val="tx1"/>
              </a:solidFill>
            </a:endParaRPr>
          </a:p>
          <a:p>
            <a:pPr marL="0" lvl="0" indent="0" rtl="0">
              <a:spcBef>
                <a:spcPts val="0"/>
              </a:spcBef>
              <a:spcAft>
                <a:spcPts val="0"/>
              </a:spcAft>
              <a:buNone/>
            </a:pPr>
            <a:r>
              <a:rPr lang="en" sz="2000" dirty="0">
                <a:solidFill>
                  <a:schemeClr val="tx1"/>
                </a:solidFill>
              </a:rPr>
              <a:t>How to Make A.I. That’s Good for People,</a:t>
            </a:r>
          </a:p>
          <a:p>
            <a:pPr marL="0" lvl="0" indent="0" rtl="0">
              <a:spcBef>
                <a:spcPts val="0"/>
              </a:spcBef>
              <a:spcAft>
                <a:spcPts val="0"/>
              </a:spcAft>
              <a:buNone/>
            </a:pPr>
            <a:r>
              <a:rPr lang="en" sz="2000" dirty="0">
                <a:solidFill>
                  <a:schemeClr val="tx1"/>
                </a:solidFill>
              </a:rPr>
              <a:t>New York Times, 3/7/2018</a:t>
            </a:r>
            <a:endParaRPr sz="2000" dirty="0">
              <a:solidFill>
                <a:schemeClr val="tx1"/>
              </a:solidFill>
              <a:highlight>
                <a:srgbClr val="FFFFFF"/>
              </a:highlight>
              <a:latin typeface="Georgia"/>
              <a:ea typeface="Georgia"/>
              <a:cs typeface="Georgia"/>
              <a:sym typeface="Georgia"/>
            </a:endParaRPr>
          </a:p>
        </p:txBody>
      </p:sp>
      <p:pic>
        <p:nvPicPr>
          <p:cNvPr id="1026" name="Picture 2" descr="Image result for fei-fei li">
            <a:extLst>
              <a:ext uri="{FF2B5EF4-FFF2-40B4-BE49-F238E27FC236}">
                <a16:creationId xmlns:a16="http://schemas.microsoft.com/office/drawing/2014/main" id="{F79315D7-DB90-4D0C-832D-917921235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558" y="2952750"/>
            <a:ext cx="2190750" cy="2190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Shape 1240"/>
          <p:cNvSpPr txBox="1">
            <a:spLocks noGrp="1"/>
          </p:cNvSpPr>
          <p:nvPr>
            <p:ph type="ctrTitle"/>
          </p:nvPr>
        </p:nvSpPr>
        <p:spPr>
          <a:xfrm>
            <a:off x="311700" y="991325"/>
            <a:ext cx="8520600" cy="1172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What can we do about it?</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Shape 1245"/>
          <p:cNvSpPr txBox="1">
            <a:spLocks noGrp="1"/>
          </p:cNvSpPr>
          <p:nvPr>
            <p:ph type="body" idx="1"/>
          </p:nvPr>
        </p:nvSpPr>
        <p:spPr>
          <a:xfrm>
            <a:off x="311700" y="288875"/>
            <a:ext cx="8520600" cy="4619700"/>
          </a:xfrm>
          <a:prstGeom prst="rect">
            <a:avLst/>
          </a:prstGeom>
        </p:spPr>
        <p:txBody>
          <a:bodyPr spcFirstLastPara="1" wrap="square" lIns="91425" tIns="91425" rIns="91425" bIns="91425" anchor="t" anchorCtr="0">
            <a:noAutofit/>
          </a:bodyPr>
          <a:lstStyle/>
          <a:p>
            <a:pPr marL="457200" lvl="0" indent="-368300" rtl="0">
              <a:lnSpc>
                <a:spcPct val="120000"/>
              </a:lnSpc>
              <a:spcBef>
                <a:spcPts val="1000"/>
              </a:spcBef>
              <a:spcAft>
                <a:spcPts val="0"/>
              </a:spcAft>
              <a:buSzPts val="2200"/>
              <a:buChar char="●"/>
            </a:pPr>
            <a:r>
              <a:rPr lang="en" sz="2200" b="1" dirty="0">
                <a:solidFill>
                  <a:schemeClr val="tx1"/>
                </a:solidFill>
              </a:rPr>
              <a:t>Be aware</a:t>
            </a:r>
            <a:r>
              <a:rPr lang="en" sz="2200" dirty="0">
                <a:solidFill>
                  <a:schemeClr val="tx1"/>
                </a:solidFill>
              </a:rPr>
              <a:t> of the potential for bias and disparate impact machine learning models can perpetuate (and help educate others)</a:t>
            </a:r>
            <a:endParaRPr sz="2200" dirty="0">
              <a:solidFill>
                <a:schemeClr val="tx1"/>
              </a:solidFill>
            </a:endParaRPr>
          </a:p>
          <a:p>
            <a:pPr marL="457200" lvl="0" indent="-368300" rtl="0">
              <a:lnSpc>
                <a:spcPct val="120000"/>
              </a:lnSpc>
              <a:spcBef>
                <a:spcPts val="1000"/>
              </a:spcBef>
              <a:spcAft>
                <a:spcPts val="0"/>
              </a:spcAft>
              <a:buSzPts val="2200"/>
              <a:buChar char="●"/>
            </a:pPr>
            <a:r>
              <a:rPr lang="en" sz="2200" b="1" dirty="0">
                <a:solidFill>
                  <a:schemeClr val="tx1"/>
                </a:solidFill>
              </a:rPr>
              <a:t>Test for bias</a:t>
            </a:r>
            <a:r>
              <a:rPr lang="en" sz="2200" dirty="0">
                <a:solidFill>
                  <a:schemeClr val="tx1"/>
                </a:solidFill>
              </a:rPr>
              <a:t> in your models &amp; evaluate model performance on minority classes in your dataset</a:t>
            </a:r>
            <a:endParaRPr sz="2200" dirty="0">
              <a:solidFill>
                <a:schemeClr val="tx1"/>
              </a:solidFill>
            </a:endParaRPr>
          </a:p>
          <a:p>
            <a:pPr marL="457200" lvl="0" indent="-368300" rtl="0">
              <a:lnSpc>
                <a:spcPct val="120000"/>
              </a:lnSpc>
              <a:spcBef>
                <a:spcPts val="1000"/>
              </a:spcBef>
              <a:spcAft>
                <a:spcPts val="0"/>
              </a:spcAft>
              <a:buSzPts val="2200"/>
              <a:buChar char="●"/>
            </a:pPr>
            <a:r>
              <a:rPr lang="en" sz="2200" b="1" dirty="0">
                <a:solidFill>
                  <a:schemeClr val="tx1"/>
                </a:solidFill>
              </a:rPr>
              <a:t>Evaluate possible uses</a:t>
            </a:r>
            <a:r>
              <a:rPr lang="en" sz="2200" dirty="0">
                <a:solidFill>
                  <a:schemeClr val="tx1"/>
                </a:solidFill>
              </a:rPr>
              <a:t> (or misuses) of your model, and “perverse incentives” it may create in the system into which it’s being deployed</a:t>
            </a:r>
            <a:endParaRPr sz="2200" dirty="0">
              <a:solidFill>
                <a:schemeClr val="tx1"/>
              </a:solidFill>
            </a:endParaRPr>
          </a:p>
          <a:p>
            <a:pPr marL="457200" lvl="0" indent="-368300" rtl="0">
              <a:lnSpc>
                <a:spcPct val="120000"/>
              </a:lnSpc>
              <a:spcBef>
                <a:spcPts val="1000"/>
              </a:spcBef>
              <a:spcAft>
                <a:spcPts val="200"/>
              </a:spcAft>
              <a:buSzPts val="2200"/>
              <a:buChar char="●"/>
            </a:pPr>
            <a:r>
              <a:rPr lang="en" sz="2200" b="1" dirty="0">
                <a:solidFill>
                  <a:schemeClr val="tx1"/>
                </a:solidFill>
              </a:rPr>
              <a:t>Improve transparency &amp; explainability</a:t>
            </a:r>
            <a:r>
              <a:rPr lang="en" sz="2200" dirty="0">
                <a:solidFill>
                  <a:schemeClr val="tx1"/>
                </a:solidFill>
              </a:rPr>
              <a:t> of how your model categorizes and predicts things (LIME)</a:t>
            </a:r>
            <a:endParaRPr sz="2200" dirty="0">
              <a:solidFill>
                <a:schemeClr val="tx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Shape 1250"/>
          <p:cNvSpPr txBox="1">
            <a:spLocks noGrp="1"/>
          </p:cNvSpPr>
          <p:nvPr>
            <p:ph type="body" idx="1"/>
          </p:nvPr>
        </p:nvSpPr>
        <p:spPr>
          <a:xfrm>
            <a:off x="311700" y="212675"/>
            <a:ext cx="8520600" cy="4702200"/>
          </a:xfrm>
          <a:prstGeom prst="rect">
            <a:avLst/>
          </a:prstGeom>
        </p:spPr>
        <p:txBody>
          <a:bodyPr spcFirstLastPara="1" wrap="square" lIns="91425" tIns="91425" rIns="91425" bIns="91425" anchor="t" anchorCtr="0">
            <a:noAutofit/>
          </a:bodyPr>
          <a:lstStyle/>
          <a:p>
            <a:pPr marL="457200" lvl="0" indent="-368300" rtl="0">
              <a:lnSpc>
                <a:spcPct val="120000"/>
              </a:lnSpc>
              <a:spcBef>
                <a:spcPts val="1000"/>
              </a:spcBef>
              <a:spcAft>
                <a:spcPts val="0"/>
              </a:spcAft>
              <a:buSzPts val="2200"/>
              <a:buChar char="●"/>
            </a:pPr>
            <a:r>
              <a:rPr lang="en" sz="2200" b="1" dirty="0">
                <a:solidFill>
                  <a:schemeClr val="tx1"/>
                </a:solidFill>
              </a:rPr>
              <a:t>Document Data Source &amp; Transformation Pipeline</a:t>
            </a:r>
            <a:r>
              <a:rPr lang="en" sz="2200" dirty="0">
                <a:solidFill>
                  <a:schemeClr val="tx1"/>
                </a:solidFill>
              </a:rPr>
              <a:t> to help manage data governance &amp; provenance and allow reproducible research</a:t>
            </a:r>
            <a:endParaRPr sz="2200" dirty="0">
              <a:solidFill>
                <a:schemeClr val="tx1"/>
              </a:solidFill>
            </a:endParaRPr>
          </a:p>
          <a:p>
            <a:pPr marL="457200" lvl="0" indent="-368300" rtl="0">
              <a:lnSpc>
                <a:spcPct val="120000"/>
              </a:lnSpc>
              <a:spcBef>
                <a:spcPts val="1000"/>
              </a:spcBef>
              <a:spcAft>
                <a:spcPts val="0"/>
              </a:spcAft>
              <a:buSzPts val="2200"/>
              <a:buChar char="●"/>
            </a:pPr>
            <a:r>
              <a:rPr lang="en" sz="2200" b="1" dirty="0">
                <a:solidFill>
                  <a:schemeClr val="tx1"/>
                </a:solidFill>
              </a:rPr>
              <a:t>Communicate context</a:t>
            </a:r>
            <a:r>
              <a:rPr lang="en" sz="2200" dirty="0">
                <a:solidFill>
                  <a:schemeClr val="tx1"/>
                </a:solidFill>
              </a:rPr>
              <a:t>, and explain model generalization limits to end-users</a:t>
            </a:r>
            <a:endParaRPr sz="2200" dirty="0">
              <a:solidFill>
                <a:schemeClr val="tx1"/>
              </a:solidFill>
            </a:endParaRPr>
          </a:p>
          <a:p>
            <a:pPr marL="457200" lvl="0" indent="-368300" rtl="0">
              <a:lnSpc>
                <a:spcPct val="120000"/>
              </a:lnSpc>
              <a:spcBef>
                <a:spcPts val="1000"/>
              </a:spcBef>
              <a:spcAft>
                <a:spcPts val="0"/>
              </a:spcAft>
              <a:buSzPts val="2200"/>
              <a:buChar char="●"/>
            </a:pPr>
            <a:r>
              <a:rPr lang="en" sz="2200" b="1" dirty="0">
                <a:solidFill>
                  <a:schemeClr val="tx1"/>
                </a:solidFill>
              </a:rPr>
              <a:t>Involve Domain Experts</a:t>
            </a:r>
            <a:r>
              <a:rPr lang="en" sz="2200" dirty="0">
                <a:solidFill>
                  <a:schemeClr val="tx1"/>
                </a:solidFill>
              </a:rPr>
              <a:t> who know the history of the data collection, actual field definitions, data quality issues, system changes over time, how the model will likely be applied, ethical issues and laws in the field of application, etc.</a:t>
            </a:r>
            <a:endParaRPr sz="2200" dirty="0">
              <a:solidFill>
                <a:schemeClr val="tx1"/>
              </a:solidFill>
            </a:endParaRPr>
          </a:p>
          <a:p>
            <a:pPr marL="457200" lvl="0" indent="-368300" rtl="0">
              <a:lnSpc>
                <a:spcPct val="120000"/>
              </a:lnSpc>
              <a:spcBef>
                <a:spcPts val="1000"/>
              </a:spcBef>
              <a:spcAft>
                <a:spcPts val="200"/>
              </a:spcAft>
              <a:buSzPts val="2200"/>
              <a:buChar char="●"/>
            </a:pPr>
            <a:r>
              <a:rPr lang="en" sz="2200" b="1" dirty="0">
                <a:solidFill>
                  <a:schemeClr val="tx1"/>
                </a:solidFill>
              </a:rPr>
              <a:t>Gather Representative Training Data</a:t>
            </a:r>
            <a:endParaRPr sz="2200" dirty="0">
              <a:solidFill>
                <a:schemeClr val="tx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5" name="Shape 1255"/>
          <p:cNvSpPr txBox="1">
            <a:spLocks noGrp="1"/>
          </p:cNvSpPr>
          <p:nvPr>
            <p:ph type="body" idx="1"/>
          </p:nvPr>
        </p:nvSpPr>
        <p:spPr>
          <a:xfrm>
            <a:off x="311700" y="212675"/>
            <a:ext cx="8520600" cy="4930800"/>
          </a:xfrm>
          <a:prstGeom prst="rect">
            <a:avLst/>
          </a:prstGeom>
        </p:spPr>
        <p:txBody>
          <a:bodyPr spcFirstLastPara="1" wrap="square" lIns="91425" tIns="91425" rIns="91425" bIns="91425" anchor="t" anchorCtr="0">
            <a:noAutofit/>
          </a:bodyPr>
          <a:lstStyle/>
          <a:p>
            <a:pPr marL="457200" lvl="0" indent="-368300" rtl="0">
              <a:lnSpc>
                <a:spcPct val="120000"/>
              </a:lnSpc>
              <a:spcBef>
                <a:spcPts val="1000"/>
              </a:spcBef>
              <a:spcAft>
                <a:spcPts val="0"/>
              </a:spcAft>
              <a:buSzPts val="2200"/>
              <a:buChar char="●"/>
            </a:pPr>
            <a:r>
              <a:rPr lang="en" sz="2200" dirty="0">
                <a:solidFill>
                  <a:schemeClr val="tx1"/>
                </a:solidFill>
              </a:rPr>
              <a:t>Include </a:t>
            </a:r>
            <a:r>
              <a:rPr lang="en" sz="2200" b="1" dirty="0">
                <a:solidFill>
                  <a:schemeClr val="tx1"/>
                </a:solidFill>
              </a:rPr>
              <a:t>fairness as an optimization objective</a:t>
            </a:r>
            <a:r>
              <a:rPr lang="en" sz="2200" dirty="0">
                <a:solidFill>
                  <a:schemeClr val="tx1"/>
                </a:solidFill>
              </a:rPr>
              <a:t>, add social bias penalties (research emerging, more needed)</a:t>
            </a:r>
            <a:endParaRPr sz="2200" dirty="0">
              <a:solidFill>
                <a:schemeClr val="tx1"/>
              </a:solidFill>
            </a:endParaRPr>
          </a:p>
          <a:p>
            <a:pPr marL="457200" lvl="0" indent="-368300" rtl="0">
              <a:lnSpc>
                <a:spcPct val="120000"/>
              </a:lnSpc>
              <a:spcBef>
                <a:spcPts val="1000"/>
              </a:spcBef>
              <a:spcAft>
                <a:spcPts val="0"/>
              </a:spcAft>
              <a:buSzPts val="2200"/>
              <a:buChar char="●"/>
            </a:pPr>
            <a:r>
              <a:rPr lang="en" sz="2200" b="1" dirty="0">
                <a:solidFill>
                  <a:schemeClr val="tx1"/>
                </a:solidFill>
              </a:rPr>
              <a:t>Research and Develop </a:t>
            </a:r>
            <a:r>
              <a:rPr lang="en" sz="2200" dirty="0">
                <a:solidFill>
                  <a:schemeClr val="tx1"/>
                </a:solidFill>
              </a:rPr>
              <a:t>new tools and techniques for detecting bias and reducing disparate impact caused by machine learning models</a:t>
            </a:r>
            <a:endParaRPr sz="2200" dirty="0">
              <a:solidFill>
                <a:schemeClr val="tx1"/>
              </a:solidFill>
            </a:endParaRPr>
          </a:p>
          <a:p>
            <a:pPr marL="457200" lvl="0" indent="-368300" rtl="0">
              <a:lnSpc>
                <a:spcPct val="120000"/>
              </a:lnSpc>
              <a:spcBef>
                <a:spcPts val="1000"/>
              </a:spcBef>
              <a:spcAft>
                <a:spcPts val="0"/>
              </a:spcAft>
              <a:buSzPts val="2200"/>
              <a:buChar char="●"/>
            </a:pPr>
            <a:r>
              <a:rPr lang="en" sz="2200" b="1" dirty="0">
                <a:solidFill>
                  <a:schemeClr val="tx1"/>
                </a:solidFill>
              </a:rPr>
              <a:t>Build adversarial tools</a:t>
            </a:r>
            <a:r>
              <a:rPr lang="en" sz="2200" dirty="0">
                <a:solidFill>
                  <a:schemeClr val="tx1"/>
                </a:solidFill>
              </a:rPr>
              <a:t> to stress-test your own models, and thwart others that are causing harm</a:t>
            </a:r>
            <a:endParaRPr sz="2200" dirty="0">
              <a:solidFill>
                <a:schemeClr val="tx1"/>
              </a:solidFill>
            </a:endParaRPr>
          </a:p>
          <a:p>
            <a:pPr marL="457200" lvl="0" indent="-368300" rtl="0">
              <a:lnSpc>
                <a:spcPct val="120000"/>
              </a:lnSpc>
              <a:spcBef>
                <a:spcPts val="1000"/>
              </a:spcBef>
              <a:spcAft>
                <a:spcPts val="0"/>
              </a:spcAft>
              <a:buSzPts val="2200"/>
              <a:buChar char="●"/>
            </a:pPr>
            <a:r>
              <a:rPr lang="en" sz="2200" b="1" dirty="0">
                <a:solidFill>
                  <a:schemeClr val="tx1"/>
                </a:solidFill>
              </a:rPr>
              <a:t>Hire Diverse Teams</a:t>
            </a:r>
            <a:endParaRPr sz="2200" dirty="0">
              <a:solidFill>
                <a:schemeClr val="tx1"/>
              </a:solidFill>
            </a:endParaRPr>
          </a:p>
          <a:p>
            <a:pPr marL="457200" lvl="0" indent="-368300" rtl="0">
              <a:lnSpc>
                <a:spcPct val="120000"/>
              </a:lnSpc>
              <a:spcBef>
                <a:spcPts val="1000"/>
              </a:spcBef>
              <a:spcAft>
                <a:spcPts val="200"/>
              </a:spcAft>
              <a:buSzPts val="2200"/>
              <a:buChar char="●"/>
            </a:pPr>
            <a:r>
              <a:rPr lang="en" sz="2200" b="1" dirty="0">
                <a:solidFill>
                  <a:schemeClr val="tx1"/>
                </a:solidFill>
              </a:rPr>
              <a:t>Demand Accountability and Regulation</a:t>
            </a:r>
            <a:r>
              <a:rPr lang="en" sz="2200" dirty="0">
                <a:solidFill>
                  <a:schemeClr val="tx1"/>
                </a:solidFill>
              </a:rPr>
              <a:t> in the industry, and in your own organizations</a:t>
            </a:r>
            <a:endParaRPr sz="2200" dirty="0">
              <a:solidFill>
                <a:schemeClr val="tx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5" name="Shape 1255"/>
          <p:cNvSpPr txBox="1">
            <a:spLocks noGrp="1"/>
          </p:cNvSpPr>
          <p:nvPr>
            <p:ph type="body" idx="1"/>
          </p:nvPr>
        </p:nvSpPr>
        <p:spPr>
          <a:xfrm>
            <a:off x="311700" y="212675"/>
            <a:ext cx="8520600" cy="4930800"/>
          </a:xfrm>
          <a:prstGeom prst="rect">
            <a:avLst/>
          </a:prstGeom>
        </p:spPr>
        <p:txBody>
          <a:bodyPr spcFirstLastPara="1" wrap="square" lIns="91425" tIns="91425" rIns="91425" bIns="91425" anchor="t" anchorCtr="0">
            <a:noAutofit/>
          </a:bodyPr>
          <a:lstStyle/>
          <a:p>
            <a:pPr marL="457200" lvl="0" indent="-368300" rtl="0">
              <a:lnSpc>
                <a:spcPct val="120000"/>
              </a:lnSpc>
              <a:spcBef>
                <a:spcPts val="1000"/>
              </a:spcBef>
              <a:spcAft>
                <a:spcPts val="0"/>
              </a:spcAft>
              <a:buSzPts val="2200"/>
              <a:buChar char="●"/>
            </a:pPr>
            <a:r>
              <a:rPr lang="en" sz="2200" b="1" dirty="0">
                <a:solidFill>
                  <a:schemeClr val="tx1"/>
                </a:solidFill>
              </a:rPr>
              <a:t>Re</a:t>
            </a:r>
            <a:r>
              <a:rPr lang="en-US" sz="2200" b="1" dirty="0">
                <a:solidFill>
                  <a:schemeClr val="tx1"/>
                </a:solidFill>
              </a:rPr>
              <a:t>port on the topic</a:t>
            </a:r>
            <a:r>
              <a:rPr lang="en-US" sz="2200" dirty="0">
                <a:solidFill>
                  <a:schemeClr val="tx1"/>
                </a:solidFill>
              </a:rPr>
              <a:t> to help educate the public on how these things impact them, and hold companies accountable. Also support organizations like ProPublica who are doing this reporting as well</a:t>
            </a:r>
          </a:p>
          <a:p>
            <a:pPr lvl="1" indent="-368300">
              <a:lnSpc>
                <a:spcPct val="120000"/>
              </a:lnSpc>
              <a:spcBef>
                <a:spcPts val="1000"/>
              </a:spcBef>
              <a:buSzPts val="2200"/>
              <a:buChar char="●"/>
            </a:pPr>
            <a:r>
              <a:rPr lang="en-US" sz="1600" dirty="0">
                <a:solidFill>
                  <a:schemeClr val="tx1"/>
                </a:solidFill>
                <a:hlinkClick r:id="rId3"/>
              </a:rPr>
              <a:t>Algorithmtips.org</a:t>
            </a:r>
            <a:r>
              <a:rPr lang="en-US" sz="1600" dirty="0">
                <a:solidFill>
                  <a:schemeClr val="tx1"/>
                </a:solidFill>
              </a:rPr>
              <a:t> – Computational Journalism Lab at Northwestern University</a:t>
            </a:r>
          </a:p>
          <a:p>
            <a:pPr indent="-368300">
              <a:lnSpc>
                <a:spcPct val="120000"/>
              </a:lnSpc>
              <a:spcBef>
                <a:spcPts val="1000"/>
              </a:spcBef>
              <a:buSzPts val="2200"/>
            </a:pPr>
            <a:r>
              <a:rPr lang="en-US" sz="2200" b="1" dirty="0">
                <a:solidFill>
                  <a:schemeClr val="tx1"/>
                </a:solidFill>
              </a:rPr>
              <a:t>Stay up to date</a:t>
            </a:r>
          </a:p>
          <a:p>
            <a:pPr lvl="1" indent="-368300">
              <a:lnSpc>
                <a:spcPct val="120000"/>
              </a:lnSpc>
              <a:spcBef>
                <a:spcPts val="1000"/>
              </a:spcBef>
              <a:buSzPts val="2200"/>
            </a:pPr>
            <a:r>
              <a:rPr lang="en-US" sz="1800" dirty="0">
                <a:solidFill>
                  <a:schemeClr val="tx1"/>
                </a:solidFill>
                <a:hlinkClick r:id="rId4"/>
              </a:rPr>
              <a:t>Twitter list</a:t>
            </a:r>
            <a:r>
              <a:rPr lang="en-US" sz="1800" dirty="0">
                <a:solidFill>
                  <a:schemeClr val="tx1"/>
                </a:solidFill>
              </a:rPr>
              <a:t> of 130 people &amp; orgs who talk about ethics &amp; law in AI</a:t>
            </a:r>
          </a:p>
          <a:p>
            <a:pPr lvl="1" indent="-368300">
              <a:lnSpc>
                <a:spcPct val="120000"/>
              </a:lnSpc>
              <a:spcBef>
                <a:spcPts val="1000"/>
              </a:spcBef>
              <a:buSzPts val="2200"/>
            </a:pPr>
            <a:r>
              <a:rPr lang="en-US" sz="1800" dirty="0">
                <a:solidFill>
                  <a:schemeClr val="tx1"/>
                </a:solidFill>
                <a:hlinkClick r:id="rId5"/>
              </a:rPr>
              <a:t>List of books</a:t>
            </a:r>
            <a:r>
              <a:rPr lang="en-US" sz="1800" dirty="0">
                <a:solidFill>
                  <a:schemeClr val="tx1"/>
                </a:solidFill>
              </a:rPr>
              <a:t> about Bias in ML</a:t>
            </a:r>
            <a:endParaRPr sz="1800" dirty="0">
              <a:solidFill>
                <a:schemeClr val="tx1"/>
              </a:solidFill>
            </a:endParaRPr>
          </a:p>
        </p:txBody>
      </p:sp>
    </p:spTree>
    <p:extLst>
      <p:ext uri="{BB962C8B-B14F-4D97-AF65-F5344CB8AC3E}">
        <p14:creationId xmlns:p14="http://schemas.microsoft.com/office/powerpoint/2010/main" val="29890407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Shape 12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Organizations working on this</a:t>
            </a:r>
            <a:endParaRPr/>
          </a:p>
        </p:txBody>
      </p:sp>
      <p:sp>
        <p:nvSpPr>
          <p:cNvPr id="1261" name="Shape 12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nSpc>
                <a:spcPct val="114000"/>
              </a:lnSpc>
              <a:spcBef>
                <a:spcPts val="0"/>
              </a:spcBef>
              <a:spcAft>
                <a:spcPts val="0"/>
              </a:spcAft>
              <a:buNone/>
            </a:pPr>
            <a:r>
              <a:rPr lang="en" b="1" dirty="0">
                <a:solidFill>
                  <a:schemeClr val="tx1"/>
                </a:solidFill>
              </a:rPr>
              <a:t>AI Now Institute</a:t>
            </a:r>
            <a:r>
              <a:rPr lang="en" dirty="0">
                <a:solidFill>
                  <a:schemeClr val="tx1"/>
                </a:solidFill>
              </a:rPr>
              <a:t> at NYU </a:t>
            </a:r>
            <a:r>
              <a:rPr lang="en" u="sng" dirty="0">
                <a:solidFill>
                  <a:schemeClr val="tx1"/>
                </a:solidFill>
                <a:hlinkClick r:id="rId3"/>
              </a:rPr>
              <a:t>https://ainowinstitute.org/</a:t>
            </a:r>
            <a:endParaRPr dirty="0">
              <a:solidFill>
                <a:schemeClr val="tx1"/>
              </a:solidFill>
            </a:endParaRPr>
          </a:p>
          <a:p>
            <a:pPr marL="0" lvl="0" indent="0">
              <a:lnSpc>
                <a:spcPct val="114000"/>
              </a:lnSpc>
              <a:spcBef>
                <a:spcPts val="2400"/>
              </a:spcBef>
              <a:spcAft>
                <a:spcPts val="0"/>
              </a:spcAft>
              <a:buNone/>
            </a:pPr>
            <a:r>
              <a:rPr lang="en" b="1" dirty="0">
                <a:solidFill>
                  <a:schemeClr val="tx1"/>
                </a:solidFill>
              </a:rPr>
              <a:t>Algorithmic Justice League</a:t>
            </a:r>
            <a:r>
              <a:rPr lang="en" dirty="0">
                <a:solidFill>
                  <a:schemeClr val="tx1"/>
                </a:solidFill>
              </a:rPr>
              <a:t> </a:t>
            </a:r>
            <a:r>
              <a:rPr lang="en" u="sng" dirty="0">
                <a:solidFill>
                  <a:schemeClr val="tx1"/>
                </a:solidFill>
                <a:hlinkClick r:id="rId4"/>
              </a:rPr>
              <a:t>https://www.ajlunited.org/</a:t>
            </a:r>
            <a:br>
              <a:rPr lang="en" dirty="0">
                <a:solidFill>
                  <a:schemeClr val="tx1"/>
                </a:solidFill>
              </a:rPr>
            </a:br>
            <a:r>
              <a:rPr lang="en" sz="1400" dirty="0">
                <a:solidFill>
                  <a:schemeClr val="tx1"/>
                </a:solidFill>
              </a:rPr>
              <a:t>(Watch Joy Buolamwini’s TED Talk!)</a:t>
            </a:r>
            <a:endParaRPr sz="1400" dirty="0">
              <a:solidFill>
                <a:schemeClr val="tx1"/>
              </a:solidFill>
            </a:endParaRPr>
          </a:p>
          <a:p>
            <a:pPr marL="0" lvl="0" indent="0">
              <a:lnSpc>
                <a:spcPct val="114000"/>
              </a:lnSpc>
              <a:spcBef>
                <a:spcPts val="2400"/>
              </a:spcBef>
              <a:spcAft>
                <a:spcPts val="0"/>
              </a:spcAft>
              <a:buNone/>
            </a:pPr>
            <a:r>
              <a:rPr lang="en" sz="1400" dirty="0">
                <a:solidFill>
                  <a:schemeClr val="tx1"/>
                </a:solidFill>
              </a:rPr>
              <a:t>Data for Democracy, Bloomberg, BrightHive</a:t>
            </a:r>
            <a:br>
              <a:rPr lang="en" dirty="0">
                <a:solidFill>
                  <a:schemeClr val="tx1"/>
                </a:solidFill>
              </a:rPr>
            </a:br>
            <a:r>
              <a:rPr lang="en" b="1" dirty="0">
                <a:solidFill>
                  <a:schemeClr val="tx1"/>
                </a:solidFill>
              </a:rPr>
              <a:t>Data Science Code of Ethics</a:t>
            </a:r>
            <a:br>
              <a:rPr lang="en" dirty="0">
                <a:solidFill>
                  <a:schemeClr val="tx1"/>
                </a:solidFill>
              </a:rPr>
            </a:br>
            <a:r>
              <a:rPr lang="en" u="sng" dirty="0">
                <a:solidFill>
                  <a:schemeClr val="tx1"/>
                </a:solidFill>
                <a:hlinkClick r:id="rId5"/>
              </a:rPr>
              <a:t>http://datafordemocracy.org/projects/ethics.html</a:t>
            </a:r>
            <a:endParaRPr dirty="0">
              <a:solidFill>
                <a:schemeClr val="tx1"/>
              </a:solidFill>
            </a:endParaRPr>
          </a:p>
          <a:p>
            <a:pPr marL="0" lvl="0" indent="0" rtl="0">
              <a:lnSpc>
                <a:spcPct val="114000"/>
              </a:lnSpc>
              <a:spcBef>
                <a:spcPts val="2400"/>
              </a:spcBef>
              <a:spcAft>
                <a:spcPts val="0"/>
              </a:spcAft>
              <a:buNone/>
            </a:pPr>
            <a:r>
              <a:rPr lang="en" b="1" dirty="0">
                <a:solidFill>
                  <a:schemeClr val="tx1"/>
                </a:solidFill>
              </a:rPr>
              <a:t>Fairness, Accountability, and Transparency in Machine Learning </a:t>
            </a:r>
            <a:r>
              <a:rPr lang="en" u="sng" dirty="0">
                <a:solidFill>
                  <a:schemeClr val="tx1"/>
                </a:solidFill>
                <a:hlinkClick r:id="rId6"/>
              </a:rPr>
              <a:t>https://www.fatml.org/</a:t>
            </a:r>
            <a:endParaRPr dirty="0">
              <a:solidFill>
                <a:schemeClr val="tx1"/>
              </a:solidFill>
            </a:endParaRPr>
          </a:p>
          <a:p>
            <a:pPr marL="0" lvl="0" indent="0">
              <a:lnSpc>
                <a:spcPct val="114000"/>
              </a:lnSpc>
              <a:spcBef>
                <a:spcPts val="2400"/>
              </a:spcBef>
              <a:spcAft>
                <a:spcPts val="0"/>
              </a:spcAft>
              <a:buNone/>
            </a:pPr>
            <a:endParaRPr dirty="0">
              <a:solidFill>
                <a:schemeClr val="tx1"/>
              </a:solidFill>
            </a:endParaRPr>
          </a:p>
          <a:p>
            <a:pPr marL="0" lvl="0" indent="0">
              <a:lnSpc>
                <a:spcPct val="114000"/>
              </a:lnSpc>
              <a:spcBef>
                <a:spcPts val="2400"/>
              </a:spcBef>
              <a:spcAft>
                <a:spcPts val="2400"/>
              </a:spcAft>
              <a:buNone/>
            </a:pPr>
            <a:endParaRPr dirty="0">
              <a:solidFill>
                <a:schemeClr val="tx1"/>
              </a:solidFill>
            </a:endParaRPr>
          </a:p>
        </p:txBody>
      </p:sp>
      <p:pic>
        <p:nvPicPr>
          <p:cNvPr id="1262" name="Shape 1262"/>
          <p:cNvPicPr preferRelativeResize="0"/>
          <p:nvPr/>
        </p:nvPicPr>
        <p:blipFill rotWithShape="1">
          <a:blip r:embed="rId7">
            <a:alphaModFix/>
          </a:blip>
          <a:srcRect l="6031" r="46953" b="11574"/>
          <a:stretch/>
        </p:blipFill>
        <p:spPr>
          <a:xfrm>
            <a:off x="6317751" y="1435975"/>
            <a:ext cx="1924623" cy="198835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Shape 126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Example research</a:t>
            </a:r>
            <a:endParaRPr/>
          </a:p>
        </p:txBody>
      </p:sp>
      <p:pic>
        <p:nvPicPr>
          <p:cNvPr id="1268" name="Shape 1268"/>
          <p:cNvPicPr preferRelativeResize="0"/>
          <p:nvPr/>
        </p:nvPicPr>
        <p:blipFill>
          <a:blip r:embed="rId3">
            <a:alphaModFix/>
          </a:blip>
          <a:stretch>
            <a:fillRect/>
          </a:stretch>
        </p:blipFill>
        <p:spPr>
          <a:xfrm>
            <a:off x="152400" y="1096875"/>
            <a:ext cx="5115516" cy="944187"/>
          </a:xfrm>
          <a:prstGeom prst="rect">
            <a:avLst/>
          </a:prstGeom>
          <a:noFill/>
          <a:ln>
            <a:noFill/>
          </a:ln>
        </p:spPr>
      </p:pic>
      <p:pic>
        <p:nvPicPr>
          <p:cNvPr id="1269" name="Shape 1269"/>
          <p:cNvPicPr preferRelativeResize="0"/>
          <p:nvPr/>
        </p:nvPicPr>
        <p:blipFill>
          <a:blip r:embed="rId4">
            <a:alphaModFix/>
          </a:blip>
          <a:stretch>
            <a:fillRect/>
          </a:stretch>
        </p:blipFill>
        <p:spPr>
          <a:xfrm>
            <a:off x="152400" y="3931400"/>
            <a:ext cx="8839199" cy="1079902"/>
          </a:xfrm>
          <a:prstGeom prst="rect">
            <a:avLst/>
          </a:prstGeom>
          <a:noFill/>
          <a:ln>
            <a:noFill/>
          </a:ln>
        </p:spPr>
      </p:pic>
      <p:pic>
        <p:nvPicPr>
          <p:cNvPr id="1270" name="Shape 1270"/>
          <p:cNvPicPr preferRelativeResize="0"/>
          <p:nvPr/>
        </p:nvPicPr>
        <p:blipFill>
          <a:blip r:embed="rId5">
            <a:alphaModFix/>
          </a:blip>
          <a:stretch>
            <a:fillRect/>
          </a:stretch>
        </p:blipFill>
        <p:spPr>
          <a:xfrm>
            <a:off x="5705824" y="2892125"/>
            <a:ext cx="3210850" cy="1454825"/>
          </a:xfrm>
          <a:prstGeom prst="rect">
            <a:avLst/>
          </a:prstGeom>
          <a:noFill/>
          <a:ln>
            <a:noFill/>
          </a:ln>
        </p:spPr>
      </p:pic>
      <p:pic>
        <p:nvPicPr>
          <p:cNvPr id="1271" name="Shape 1271"/>
          <p:cNvPicPr preferRelativeResize="0"/>
          <p:nvPr/>
        </p:nvPicPr>
        <p:blipFill>
          <a:blip r:embed="rId6">
            <a:alphaModFix/>
          </a:blip>
          <a:stretch>
            <a:fillRect/>
          </a:stretch>
        </p:blipFill>
        <p:spPr>
          <a:xfrm>
            <a:off x="152400" y="2422913"/>
            <a:ext cx="4975927" cy="1126625"/>
          </a:xfrm>
          <a:prstGeom prst="rect">
            <a:avLst/>
          </a:prstGeom>
          <a:noFill/>
          <a:ln>
            <a:noFill/>
          </a:ln>
        </p:spPr>
      </p:pic>
      <p:pic>
        <p:nvPicPr>
          <p:cNvPr id="1272" name="Shape 1272"/>
          <p:cNvPicPr preferRelativeResize="0"/>
          <p:nvPr/>
        </p:nvPicPr>
        <p:blipFill>
          <a:blip r:embed="rId7">
            <a:alphaModFix/>
          </a:blip>
          <a:stretch>
            <a:fillRect/>
          </a:stretch>
        </p:blipFill>
        <p:spPr>
          <a:xfrm>
            <a:off x="5468358" y="1173875"/>
            <a:ext cx="3685780" cy="1257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Let’s define</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Shape 12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More resources</a:t>
            </a:r>
            <a:endParaRPr/>
          </a:p>
        </p:txBody>
      </p:sp>
      <p:sp>
        <p:nvSpPr>
          <p:cNvPr id="1278" name="Shape 1278"/>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Flipboard Magazine where I collect articles on this topic:</a:t>
            </a:r>
            <a:endParaRPr/>
          </a:p>
          <a:p>
            <a:pPr marL="0" lvl="0" indent="0">
              <a:spcBef>
                <a:spcPts val="1600"/>
              </a:spcBef>
              <a:spcAft>
                <a:spcPts val="0"/>
              </a:spcAft>
              <a:buClr>
                <a:schemeClr val="dk1"/>
              </a:buClr>
              <a:buSzPts val="1100"/>
              <a:buFont typeface="Arial"/>
              <a:buNone/>
            </a:pPr>
            <a:r>
              <a:rPr lang="en" sz="1600" u="sng">
                <a:solidFill>
                  <a:schemeClr val="accent5"/>
                </a:solidFill>
                <a:hlinkClick r:id="rId3"/>
              </a:rPr>
              <a:t>https://flipboard.com/@becomingdatasci/bias-in-machine-learning-rv7p7r9ry</a:t>
            </a:r>
            <a:endParaRPr/>
          </a:p>
          <a:p>
            <a:pPr marL="0" lvl="0" indent="0">
              <a:spcBef>
                <a:spcPts val="1600"/>
              </a:spcBef>
              <a:spcAft>
                <a:spcPts val="0"/>
              </a:spcAft>
              <a:buNone/>
            </a:pPr>
            <a:r>
              <a:rPr lang="en" sz="800"/>
              <a:t> </a:t>
            </a:r>
            <a:endParaRPr sz="800"/>
          </a:p>
          <a:p>
            <a:pPr marL="0" lvl="0" indent="0">
              <a:spcBef>
                <a:spcPts val="1600"/>
              </a:spcBef>
              <a:spcAft>
                <a:spcPts val="0"/>
              </a:spcAft>
              <a:buNone/>
            </a:pPr>
            <a:r>
              <a:rPr lang="en" sz="1600" u="sng">
                <a:solidFill>
                  <a:schemeClr val="hlink"/>
                </a:solidFill>
                <a:hlinkClick r:id="rId4"/>
              </a:rPr>
              <a:t>https://www.becomingadatascientist.com/2015/11/22/a-challenge-to-data-scientists/</a:t>
            </a:r>
            <a:endParaRPr sz="1600"/>
          </a:p>
          <a:p>
            <a:pPr marL="0" lvl="0" indent="0">
              <a:spcBef>
                <a:spcPts val="1600"/>
              </a:spcBef>
              <a:spcAft>
                <a:spcPts val="0"/>
              </a:spcAft>
              <a:buNone/>
            </a:pPr>
            <a:r>
              <a:rPr lang="en" sz="1600" u="sng">
                <a:solidFill>
                  <a:schemeClr val="hlink"/>
                </a:solidFill>
                <a:hlinkClick r:id="rId5"/>
              </a:rPr>
              <a:t>https://developers.google.com/machine-learning/fairness-overview/</a:t>
            </a:r>
            <a:endParaRPr sz="1600"/>
          </a:p>
          <a:p>
            <a:pPr marL="0" lvl="0" indent="0">
              <a:spcBef>
                <a:spcPts val="1600"/>
              </a:spcBef>
              <a:spcAft>
                <a:spcPts val="0"/>
              </a:spcAft>
              <a:buNone/>
            </a:pPr>
            <a:r>
              <a:rPr lang="en" sz="1600" u="sng">
                <a:solidFill>
                  <a:schemeClr val="hlink"/>
                </a:solidFill>
                <a:hlinkClick r:id="rId6"/>
              </a:rPr>
              <a:t>https://sloanreview.mit.edu/article/the-risk-of-machine-learning-bias-and-how-to-prevent-it/</a:t>
            </a:r>
            <a:endParaRPr sz="1600"/>
          </a:p>
          <a:p>
            <a:pPr marL="0" lvl="0" indent="0">
              <a:spcBef>
                <a:spcPts val="1600"/>
              </a:spcBef>
              <a:spcAft>
                <a:spcPts val="0"/>
              </a:spcAft>
              <a:buNone/>
            </a:pPr>
            <a:r>
              <a:rPr lang="en" sz="1600" u="sng">
                <a:solidFill>
                  <a:schemeClr val="hlink"/>
                </a:solidFill>
                <a:hlinkClick r:id="rId7"/>
              </a:rPr>
              <a:t>https://www.fatml.org/resources/relevant-scholarship</a:t>
            </a:r>
            <a:endParaRPr sz="1600"/>
          </a:p>
          <a:p>
            <a:pPr marL="0" lvl="0" indent="0">
              <a:spcBef>
                <a:spcPts val="1600"/>
              </a:spcBef>
              <a:spcAft>
                <a:spcPts val="0"/>
              </a:spcAft>
              <a:buNone/>
            </a:pPr>
            <a:r>
              <a:rPr lang="en" sz="1600" u="sng">
                <a:solidFill>
                  <a:schemeClr val="hlink"/>
                </a:solidFill>
                <a:hlinkClick r:id="rId8"/>
              </a:rPr>
              <a:t>https://twitter.com/random_walker/status/961332883343446017</a:t>
            </a:r>
            <a:endParaRPr sz="1600"/>
          </a:p>
          <a:p>
            <a:pPr marL="0" lvl="0" indent="0">
              <a:spcBef>
                <a:spcPts val="1600"/>
              </a:spcBef>
              <a:spcAft>
                <a:spcPts val="0"/>
              </a:spcAft>
              <a:buNone/>
            </a:pPr>
            <a:endParaRPr sz="1600"/>
          </a:p>
          <a:p>
            <a:pPr marL="0" lvl="0" indent="0">
              <a:spcBef>
                <a:spcPts val="1600"/>
              </a:spcBef>
              <a:spcAft>
                <a:spcPts val="0"/>
              </a:spcAft>
              <a:buNone/>
            </a:pPr>
            <a:endParaRPr sz="1600"/>
          </a:p>
          <a:p>
            <a:pPr marL="0" lvl="0" indent="0">
              <a:spcBef>
                <a:spcPts val="1600"/>
              </a:spcBef>
              <a:spcAft>
                <a:spcPts val="0"/>
              </a:spcAft>
              <a:buNone/>
            </a:pPr>
            <a:endParaRPr sz="1600"/>
          </a:p>
          <a:p>
            <a:pPr marL="0" lvl="0" indent="0">
              <a:spcBef>
                <a:spcPts val="1600"/>
              </a:spcBef>
              <a:spcAft>
                <a:spcPts val="0"/>
              </a:spcAft>
              <a:buNone/>
            </a:pPr>
            <a:endParaRPr sz="1600"/>
          </a:p>
          <a:p>
            <a:pPr marL="0" lvl="0" indent="0">
              <a:spcBef>
                <a:spcPts val="1600"/>
              </a:spcBef>
              <a:spcAft>
                <a:spcPts val="0"/>
              </a:spcAft>
              <a:buNone/>
            </a:pPr>
            <a:endParaRPr sz="1600"/>
          </a:p>
          <a:p>
            <a:pPr marL="0" lvl="0" indent="0">
              <a:spcBef>
                <a:spcPts val="1600"/>
              </a:spcBef>
              <a:spcAft>
                <a:spcPts val="0"/>
              </a:spcAft>
              <a:buNone/>
            </a:pPr>
            <a:endParaRPr sz="1600"/>
          </a:p>
          <a:p>
            <a:pPr marL="0" lvl="0" indent="0">
              <a:spcBef>
                <a:spcPts val="1600"/>
              </a:spcBef>
              <a:spcAft>
                <a:spcPts val="1600"/>
              </a:spcAft>
              <a:buNone/>
            </a:pPr>
            <a:endParaRPr sz="16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Shape 1283"/>
          <p:cNvSpPr txBox="1">
            <a:spLocks noGrp="1"/>
          </p:cNvSpPr>
          <p:nvPr>
            <p:ph type="body" idx="1"/>
          </p:nvPr>
        </p:nvSpPr>
        <p:spPr>
          <a:xfrm>
            <a:off x="311700" y="430175"/>
            <a:ext cx="8520600" cy="4138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3000" dirty="0">
                <a:solidFill>
                  <a:srgbClr val="000000"/>
                </a:solidFill>
              </a:rPr>
              <a:t>“How do we govern ourselves? How do we instill that trust in others that we as stewards of that data understand the power that we have, and want to make sure that we're doing right by the people who are trusting us with that data?”</a:t>
            </a:r>
            <a:endParaRPr sz="3000" dirty="0">
              <a:solidFill>
                <a:srgbClr val="000000"/>
              </a:solidFill>
            </a:endParaRPr>
          </a:p>
          <a:p>
            <a:pPr marL="0" lvl="0" indent="0">
              <a:spcBef>
                <a:spcPts val="1600"/>
              </a:spcBef>
              <a:spcAft>
                <a:spcPts val="0"/>
              </a:spcAft>
              <a:buClr>
                <a:schemeClr val="dk1"/>
              </a:buClr>
              <a:buSzPts val="1100"/>
              <a:buFont typeface="Arial"/>
              <a:buNone/>
            </a:pPr>
            <a:r>
              <a:rPr lang="en" sz="2400" dirty="0">
                <a:solidFill>
                  <a:srgbClr val="000000"/>
                </a:solidFill>
              </a:rPr>
              <a:t>-Natalie Evans Harris</a:t>
            </a:r>
            <a:br>
              <a:rPr lang="en" sz="2400" dirty="0">
                <a:solidFill>
                  <a:srgbClr val="000000"/>
                </a:solidFill>
              </a:rPr>
            </a:br>
            <a:r>
              <a:rPr lang="en" sz="2000" dirty="0">
                <a:solidFill>
                  <a:srgbClr val="000000"/>
                </a:solidFill>
              </a:rPr>
              <a:t>Data for Good Exchange 2017, Inside Bloomberg</a:t>
            </a:r>
            <a:endParaRPr sz="2000" dirty="0">
              <a:solidFill>
                <a:srgbClr val="000000"/>
              </a:solidFill>
            </a:endParaRPr>
          </a:p>
          <a:p>
            <a:pPr marL="0" lvl="0" indent="0">
              <a:spcBef>
                <a:spcPts val="1600"/>
              </a:spcBef>
              <a:spcAft>
                <a:spcPts val="1600"/>
              </a:spcAft>
              <a:buNone/>
            </a:pPr>
            <a:endParaRPr sz="2400" dirty="0">
              <a:solidFill>
                <a:srgbClr val="000000"/>
              </a:solidFill>
            </a:endParaRPr>
          </a:p>
        </p:txBody>
      </p:sp>
      <p:pic>
        <p:nvPicPr>
          <p:cNvPr id="3" name="Shape 71">
            <a:extLst>
              <a:ext uri="{FF2B5EF4-FFF2-40B4-BE49-F238E27FC236}">
                <a16:creationId xmlns:a16="http://schemas.microsoft.com/office/drawing/2014/main" id="{BBB8160A-F650-446A-86F9-606D659BB88D}"/>
              </a:ext>
            </a:extLst>
          </p:cNvPr>
          <p:cNvPicPr preferRelativeResize="0"/>
          <p:nvPr/>
        </p:nvPicPr>
        <p:blipFill>
          <a:blip r:embed="rId3">
            <a:alphaModFix/>
          </a:blip>
          <a:stretch>
            <a:fillRect/>
          </a:stretch>
        </p:blipFill>
        <p:spPr>
          <a:xfrm>
            <a:off x="7012134" y="3076729"/>
            <a:ext cx="2050675" cy="196952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9" name="Shape 1289"/>
          <p:cNvSpPr txBox="1">
            <a:spLocks noGrp="1"/>
          </p:cNvSpPr>
          <p:nvPr>
            <p:ph type="body" idx="1"/>
          </p:nvPr>
        </p:nvSpPr>
        <p:spPr>
          <a:xfrm>
            <a:off x="311700" y="2616196"/>
            <a:ext cx="8520600" cy="2442633"/>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US" sz="3600" dirty="0">
                <a:solidFill>
                  <a:schemeClr val="tx1"/>
                </a:solidFill>
              </a:rPr>
              <a:t>Renée Teate, </a:t>
            </a:r>
            <a:r>
              <a:rPr lang="en-US" sz="3600" dirty="0" err="1">
                <a:solidFill>
                  <a:schemeClr val="tx1"/>
                </a:solidFill>
              </a:rPr>
              <a:t>HelioCampus</a:t>
            </a:r>
            <a:endParaRPr lang="en-US" sz="3600" dirty="0">
              <a:solidFill>
                <a:schemeClr val="tx1"/>
              </a:solidFill>
            </a:endParaRPr>
          </a:p>
          <a:p>
            <a:pPr marL="0" lvl="0" indent="0" algn="ctr">
              <a:spcBef>
                <a:spcPts val="0"/>
              </a:spcBef>
              <a:spcAft>
                <a:spcPts val="1600"/>
              </a:spcAft>
              <a:buNone/>
            </a:pPr>
            <a:r>
              <a:rPr lang="en-US" sz="3400" dirty="0">
                <a:solidFill>
                  <a:schemeClr val="tx1"/>
                </a:solidFill>
              </a:rPr>
              <a:t>Becoming A Data Scientist Podcast &amp; Blog</a:t>
            </a:r>
          </a:p>
          <a:p>
            <a:pPr marL="0" lvl="0" indent="0" algn="ctr">
              <a:spcBef>
                <a:spcPts val="0"/>
              </a:spcBef>
              <a:spcAft>
                <a:spcPts val="1600"/>
              </a:spcAft>
              <a:buNone/>
            </a:pPr>
            <a:r>
              <a:rPr lang="en-US" sz="3600" dirty="0">
                <a:solidFill>
                  <a:schemeClr val="tx1"/>
                </a:solidFill>
              </a:rPr>
              <a:t>@</a:t>
            </a:r>
            <a:r>
              <a:rPr lang="en-US" sz="3600" dirty="0" err="1">
                <a:solidFill>
                  <a:schemeClr val="tx1"/>
                </a:solidFill>
              </a:rPr>
              <a:t>becomingdatasci</a:t>
            </a:r>
            <a:endParaRPr sz="3600" dirty="0">
              <a:solidFill>
                <a:schemeClr val="tx1"/>
              </a:solidFill>
            </a:endParaRPr>
          </a:p>
        </p:txBody>
      </p:sp>
      <p:pic>
        <p:nvPicPr>
          <p:cNvPr id="1026" name="Picture 2" descr="Data Science Renee">
            <a:extLst>
              <a:ext uri="{FF2B5EF4-FFF2-40B4-BE49-F238E27FC236}">
                <a16:creationId xmlns:a16="http://schemas.microsoft.com/office/drawing/2014/main" id="{B772981B-1D63-4CBD-BA87-8B71E51D6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091" y="268816"/>
            <a:ext cx="2173817" cy="21738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12135</TotalTime>
  <Words>3543</Words>
  <Application>Microsoft Office PowerPoint</Application>
  <PresentationFormat>On-screen Show (16:9)</PresentationFormat>
  <Paragraphs>435</Paragraphs>
  <Slides>92</Slides>
  <Notes>91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92</vt:i4>
      </vt:variant>
    </vt:vector>
  </HeadingPairs>
  <TitlesOfParts>
    <vt:vector size="96" baseType="lpstr">
      <vt:lpstr>Arial</vt:lpstr>
      <vt:lpstr>Georgia</vt:lpstr>
      <vt:lpstr>Roboto</vt:lpstr>
      <vt:lpstr>Simple Light</vt:lpstr>
      <vt:lpstr>Can a Machine Be Racist or Sexist?</vt:lpstr>
      <vt:lpstr>What comes to mind for most people when they are asked about their fears related to “Artificial Intelligence” or “Machine Learning”?</vt:lpstr>
      <vt:lpstr>PowerPoint Presentation</vt:lpstr>
      <vt:lpstr>So what is already going on with AI and Machine Learning that should concern us?    </vt:lpstr>
      <vt:lpstr>And are the impacted people and communities aware of what’s already happening?  Are the people who design these systems aware of the possible impacts of their work on people’s lives as they design and deploy data products?</vt:lpstr>
      <vt:lpstr>“But if we take humans out of the loop and leave decisions up to computers, won’t it reduce the problems inherent in human decision-making?”</vt:lpstr>
      <vt:lpstr>Can a Machine Be Racist or Sexist?</vt:lpstr>
      <vt:lpstr>Can a Machine Learning Model Be Trained to Be Racist or Sexist (or made biased or injust in other ways -- intentionally or not)?</vt:lpstr>
      <vt:lpstr>Let’s define</vt:lpstr>
      <vt:lpstr>Machine [Algorithm]</vt:lpstr>
      <vt:lpstr>Racism</vt:lpstr>
      <vt:lpstr>Racism</vt:lpstr>
      <vt:lpstr>Sexism</vt:lpstr>
      <vt:lpstr>Institutional or Systemic Racism and Sexism</vt:lpstr>
      <vt:lpstr>Statuses Protected by Laws in the U.S.</vt:lpstr>
      <vt:lpstr>Example: Bank Loans Before Machine Learning</vt:lpstr>
      <vt:lpstr>Example: Bank Loans With Machine Learning</vt:lpstr>
      <vt:lpstr>Is it fair for your interest rate, or whether you even get a loan offer, to be based on the default rates of “similar” people who, for instance, listen to the same kind of music as you?</vt:lpstr>
      <vt:lpstr>What does it mean for decisions to become increasingly data-driven and automated?  We’re still making the same types of decisions (Who should receive funds from government programs? Who is at risk of dropping out of a university, and how do we intervene? What medical treatment should be applied based on a set of symptoms? Where should we locate the next branch of our business? etc etc), but now we’re using much more data, and programming computers to help us find patterns from datasets larger than humans could sensibly process.</vt:lpstr>
      <vt:lpstr>PowerPoint Presentation</vt:lpstr>
      <vt:lpstr>PowerPoint Presentation</vt:lpstr>
      <vt:lpstr>How can human biases get into a machine learning model?  Let’s explore how machine learning systems are designed and developed</vt:lpstr>
      <vt:lpstr>Some Types of Machine Learning Models</vt:lpstr>
      <vt:lpstr>Regression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Clustering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Artificial Neural Networks Reinforcement Learning Collaborative Filtering etc.</vt:lpstr>
      <vt:lpstr>The purpose of most of these algorithms is to find patterns, trends, group things that are similar...   In other words, we’re basically asking the computer to use lots of information to make generalizations, or stereotype.</vt:lpstr>
      <vt:lpstr>Predictive Model Development Process</vt:lpstr>
      <vt:lpstr>Predictive Model Development</vt:lpstr>
      <vt:lpstr>PowerPoint Presentation</vt:lpstr>
      <vt:lpstr>Where within this process can social biases be introduced?</vt:lpstr>
      <vt:lpstr>Data Collection: Incorrectly Recorded</vt:lpstr>
      <vt:lpstr>Data Collection: Manipulated</vt:lpstr>
      <vt:lpstr>Data Collection: Not Representative</vt:lpstr>
      <vt:lpstr>Update...</vt:lpstr>
      <vt:lpstr>Data Collection: Contains Historic Biases</vt:lpstr>
      <vt:lpstr>Data Availability: Imbalanced Dataset</vt:lpstr>
      <vt:lpstr>Model Evaluation: Confusion Matrix &amp; Cost</vt:lpstr>
      <vt:lpstr>PowerPoint Presentation</vt:lpstr>
      <vt:lpstr>Model Evaluation: Confusion Matrix &amp; Cost</vt:lpstr>
      <vt:lpstr>Data Pre-Processing: Dropping Data</vt:lpstr>
      <vt:lpstr>Model Training: Bias Amplification</vt:lpstr>
      <vt:lpstr>Example: Optimizing for maximum video viewing time may incentivize the display of alarming/intriguing information, whether or not it is true (propaganda)</vt:lpstr>
      <vt:lpstr>Can your model be gamed?</vt:lpstr>
      <vt:lpstr>Are your results the equivalent of phrenology?</vt:lpstr>
      <vt:lpstr>Minority Report “Pre-Crime”?</vt:lpstr>
      <vt:lpstr>Feature &amp; Algorithm Selection - Different algorithms handle different types of data in different ways  Target Selection/Optimization Goal - What are you optimizing for? (Technical &amp; Business Decision)  Model Evaluation - How good does your model have to be to decide to stop improving it? And how do you define “good”? Consider “cost” of each type of error.</vt:lpstr>
      <vt:lpstr>Implementing the Trained Model - In what scenarios can your model be applied? How generalizable is it?  Interpretation - How do you interpret the results? How do you document and explain to others how to interpret the results?  Maintenance - For how long can the current model be applied? When does the model need to be retrained? Does the “ground truth” change?   </vt:lpstr>
      <vt:lpstr>Could your model cause harm?  Or perpetuate existing social hierarchies, preventing a fair playing field?</vt:lpstr>
      <vt:lpstr>Some Types of Harm a Model Can Perpetuate</vt:lpstr>
      <vt:lpstr>PowerPoint Presentation</vt:lpstr>
      <vt:lpstr>What makes a model a “Weapon of Math Destruction”?</vt:lpstr>
      <vt:lpstr>So, Can a Machine Be Racist or Sexist?</vt:lpstr>
      <vt:lpstr>YES</vt:lpstr>
      <vt:lpstr>PowerPoint Presentation</vt:lpstr>
      <vt:lpstr>What can we do about it?</vt:lpstr>
      <vt:lpstr>PowerPoint Presentation</vt:lpstr>
      <vt:lpstr>PowerPoint Presentation</vt:lpstr>
      <vt:lpstr>PowerPoint Presentation</vt:lpstr>
      <vt:lpstr>PowerPoint Presentation</vt:lpstr>
      <vt:lpstr>Organizations working on this</vt:lpstr>
      <vt:lpstr>Example research</vt:lpstr>
      <vt:lpstr>More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a Machine Be Racist or Sexist?</dc:title>
  <dc:creator>Renee Teate</dc:creator>
  <cp:lastModifiedBy>Renee Teate</cp:lastModifiedBy>
  <cp:revision>24</cp:revision>
  <dcterms:modified xsi:type="dcterms:W3CDTF">2019-03-15T13:49:44Z</dcterms:modified>
</cp:coreProperties>
</file>